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58" r:id="rId4"/>
    <p:sldId id="261" r:id="rId5"/>
    <p:sldId id="266" r:id="rId6"/>
    <p:sldId id="267" r:id="rId7"/>
    <p:sldId id="272" r:id="rId8"/>
    <p:sldId id="268" r:id="rId9"/>
    <p:sldId id="273" r:id="rId10"/>
    <p:sldId id="269" r:id="rId11"/>
    <p:sldId id="280" r:id="rId12"/>
    <p:sldId id="270" r:id="rId13"/>
    <p:sldId id="278" r:id="rId14"/>
    <p:sldId id="279" r:id="rId15"/>
    <p:sldId id="275" r:id="rId16"/>
    <p:sldId id="277" r:id="rId17"/>
    <p:sldId id="274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Montserrat" panose="020B0604020202020204" charset="-52"/>
      <p:bold r:id="rId26"/>
    </p:embeddedFont>
    <p:embeddedFont>
      <p:font typeface="Montserrat Black" panose="020B0604020202020204" charset="-52"/>
      <p:bold r:id="rId27"/>
      <p:boldItalic r:id="rId28"/>
    </p:embeddedFont>
    <p:embeddedFont>
      <p:font typeface="Montserrat Medium" panose="020B0604020202020204" charset="-52"/>
      <p:regular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иронова Алиса Игоревна" initials="МАИ" lastIdx="2" clrIdx="0">
    <p:extLst>
      <p:ext uri="{19B8F6BF-5375-455C-9EA6-DF929625EA0E}">
        <p15:presenceInfo xmlns:p15="http://schemas.microsoft.com/office/powerpoint/2012/main" userId="Миронова Алиса Игоревн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82D5"/>
    <a:srgbClr val="393457"/>
    <a:srgbClr val="F18975"/>
    <a:srgbClr val="FBFBFB"/>
    <a:srgbClr val="404040"/>
    <a:srgbClr val="025E9C"/>
    <a:srgbClr val="5BB361"/>
    <a:srgbClr val="F2F2F2"/>
    <a:srgbClr val="F7F7F7"/>
    <a:srgbClr val="F89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81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38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 Medium" panose="00000600000000000000" pitchFamily="2" charset="-52"/>
                <a:ea typeface="+mn-ea"/>
                <a:cs typeface="+mn-cs"/>
              </a:defRPr>
            </a:pPr>
            <a:r>
              <a:rPr lang="ru-RU" b="1" dirty="0"/>
              <a:t>Возраст</a:t>
            </a:r>
            <a:r>
              <a:rPr lang="ru-RU" b="1" baseline="0" dirty="0"/>
              <a:t> заинтересованных в теме проекта по результатам опроса</a:t>
            </a:r>
            <a:endParaRPr lang="ru-RU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ontserrat Medium" panose="00000600000000000000" pitchFamily="2" charset="-52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25F-4A83-836F-E06D1930452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25F-4A83-836F-E06D1930452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25F-4A83-836F-E06D1930452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25F-4A83-836F-E06D1930452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25F-4A83-836F-E06D1930452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25F-4A83-836F-E06D19304520}"/>
              </c:ext>
            </c:extLst>
          </c:dPt>
          <c:cat>
            <c:strRef>
              <c:f>Лист1!$A$2:$A$7</c:f>
              <c:strCache>
                <c:ptCount val="6"/>
                <c:pt idx="0">
                  <c:v>11 -- 17</c:v>
                </c:pt>
                <c:pt idx="1">
                  <c:v>18 -- 25</c:v>
                </c:pt>
                <c:pt idx="2">
                  <c:v>26 -- 35</c:v>
                </c:pt>
                <c:pt idx="3">
                  <c:v>36 -- 50</c:v>
                </c:pt>
                <c:pt idx="4">
                  <c:v>51 -- 75</c:v>
                </c:pt>
                <c:pt idx="5">
                  <c:v>75+</c:v>
                </c:pt>
              </c:strCache>
            </c:str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27</c:v>
                </c:pt>
                <c:pt idx="1">
                  <c:v>65</c:v>
                </c:pt>
                <c:pt idx="2">
                  <c:v>3</c:v>
                </c:pt>
                <c:pt idx="3">
                  <c:v>12</c:v>
                </c:pt>
                <c:pt idx="4">
                  <c:v>6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30-4398-ADEF-2907F19FA6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ontserrat Medium" panose="00000600000000000000" pitchFamily="2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Montserrat Medium" panose="00000600000000000000" pitchFamily="2" charset="-52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E2523-72D7-404F-8DAC-AB91DC4A16F0}" type="datetimeFigureOut">
              <a:rPr lang="ru-RU" smtClean="0"/>
              <a:t>12.06.2021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1CE29-550B-4F58-A856-2A88EA604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243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Жду красивые </a:t>
            </a:r>
            <a:r>
              <a:rPr lang="ru-RU" dirty="0" err="1"/>
              <a:t>фоточки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420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533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13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802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425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395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4768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Идея проекта: тут говорим че </a:t>
            </a:r>
            <a:r>
              <a:rPr lang="ru-RU" dirty="0" err="1"/>
              <a:t>каво</a:t>
            </a:r>
            <a:r>
              <a:rPr lang="ru-RU" dirty="0"/>
              <a:t> как зачем делаем и что за идея то у нас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4849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486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конкуренты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90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Идея проекта: тут говорим че </a:t>
            </a:r>
            <a:r>
              <a:rPr lang="ru-RU" dirty="0" err="1"/>
              <a:t>каво</a:t>
            </a:r>
            <a:r>
              <a:rPr lang="ru-RU" dirty="0"/>
              <a:t> как зачем делаем и что за идея то у нас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6460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Идея проекта: тут говорим че </a:t>
            </a:r>
            <a:r>
              <a:rPr lang="ru-RU" dirty="0" err="1"/>
              <a:t>каво</a:t>
            </a:r>
            <a:r>
              <a:rPr lang="ru-RU" dirty="0"/>
              <a:t> как зачем делаем и что за идея то у нас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947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53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8327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526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48B0-B1A1-46AF-BD84-6CDBD54B4F51}" type="datetime1">
              <a:rPr lang="ru-RU" smtClean="0"/>
              <a:t>12.06.2021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13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958D-05F5-447A-8199-C421D366CBE7}" type="datetime1">
              <a:rPr lang="ru-RU" smtClean="0"/>
              <a:t>12.06.2021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322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A0601-F6D5-4F73-AEA4-8D456B12DA9F}" type="datetime1">
              <a:rPr lang="ru-RU" smtClean="0"/>
              <a:t>12.06.2021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157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EC3A-565D-43B4-A35D-0A5C08BEFA1D}" type="datetime1">
              <a:rPr lang="ru-RU" smtClean="0"/>
              <a:t>12.06.2021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87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C03C-6D78-4CAA-A150-F47C9252CC04}" type="datetime1">
              <a:rPr lang="ru-RU" smtClean="0"/>
              <a:t>12.06.2021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600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7AECF-22A1-4CEB-86FC-3C364ECF80FF}" type="datetime1">
              <a:rPr lang="ru-RU" smtClean="0"/>
              <a:t>12.06.2021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183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E7E4F-735C-4E77-9257-E234A55AE6A7}" type="datetime1">
              <a:rPr lang="ru-RU" smtClean="0"/>
              <a:t>12.06.2021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856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02675-C8DE-4C62-9528-0525F5744B60}" type="datetime1">
              <a:rPr lang="ru-RU" smtClean="0"/>
              <a:t>12.06.2021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5648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220D-5D34-4A3E-B4E8-B8ECCED2A62E}" type="datetime1">
              <a:rPr lang="ru-RU" smtClean="0"/>
              <a:t>12.06.2021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877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2A57-1A65-48C0-8630-B8F5089926F2}" type="datetime1">
              <a:rPr lang="ru-RU" smtClean="0"/>
              <a:t>12.06.2021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204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CB6DD-984F-4EA7-9349-EC4560DEDC76}" type="datetime1">
              <a:rPr lang="ru-RU" smtClean="0"/>
              <a:t>12.06.2021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08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DA7BA-83BF-4241-90E0-52180FC258F4}" type="datetime1">
              <a:rPr lang="ru-RU" smtClean="0"/>
              <a:t>12.06.2021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944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6.jpe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6.jpe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7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jpe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4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svg"/><Relationship Id="rId5" Type="http://schemas.openxmlformats.org/officeDocument/2006/relationships/image" Target="../media/image14.jpeg"/><Relationship Id="rId10" Type="http://schemas.openxmlformats.org/officeDocument/2006/relationships/image" Target="../media/image18.png"/><Relationship Id="rId4" Type="http://schemas.openxmlformats.org/officeDocument/2006/relationships/image" Target="../media/image13.jpe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6.jpe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80378" y="2939387"/>
            <a:ext cx="6023212" cy="979225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rgbClr val="6A6761"/>
                </a:solidFill>
                <a:latin typeface="Montserrat Black" panose="00000A00000000000000" pitchFamily="2" charset="-52"/>
              </a:rPr>
              <a:t>Immune</a:t>
            </a:r>
            <a:r>
              <a:rPr lang="en-US" dirty="0" err="1">
                <a:solidFill>
                  <a:srgbClr val="7EC8DA"/>
                </a:solidFill>
                <a:latin typeface="Montserrat Black" panose="00000A00000000000000" pitchFamily="2" charset="-52"/>
              </a:rPr>
              <a:t>Craft</a:t>
            </a:r>
            <a:endParaRPr lang="ru-RU" dirty="0">
              <a:solidFill>
                <a:srgbClr val="7EC8DA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57424" y="4287944"/>
            <a:ext cx="4859071" cy="369326"/>
          </a:xfrm>
        </p:spPr>
        <p:txBody>
          <a:bodyPr>
            <a:normAutofit fontScale="70000" lnSpcReduction="20000"/>
          </a:bodyPr>
          <a:lstStyle/>
          <a:p>
            <a:pPr algn="r">
              <a:lnSpc>
                <a:spcPct val="120000"/>
              </a:lnSpc>
            </a:pPr>
            <a:r>
              <a:rPr lang="ru-RU" b="1" dirty="0">
                <a:solidFill>
                  <a:srgbClr val="6A6761"/>
                </a:solidFill>
                <a:latin typeface="Montserrat Medium" panose="00000600000000000000" pitchFamily="2" charset="-52"/>
                <a:ea typeface="Roboto" panose="02000000000000000000" pitchFamily="2" charset="0"/>
                <a:cs typeface="Roboto" panose="02000000000000000000" pitchFamily="2" charset="0"/>
              </a:rPr>
              <a:t>Куратор</a:t>
            </a:r>
            <a:r>
              <a:rPr lang="ru-RU" dirty="0">
                <a:solidFill>
                  <a:srgbClr val="6A6761"/>
                </a:solidFill>
                <a:latin typeface="Montserrat Medium" panose="00000600000000000000" pitchFamily="2" charset="-52"/>
                <a:ea typeface="Roboto" panose="02000000000000000000" pitchFamily="2" charset="0"/>
                <a:cs typeface="Roboto" panose="02000000000000000000" pitchFamily="2" charset="0"/>
              </a:rPr>
              <a:t>: Васина Вероника Николаевна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700AFC7-14ED-44CB-B739-27F1C3E64596}"/>
              </a:ext>
            </a:extLst>
          </p:cNvPr>
          <p:cNvGrpSpPr/>
          <p:nvPr/>
        </p:nvGrpSpPr>
        <p:grpSpPr>
          <a:xfrm>
            <a:off x="8186960" y="281131"/>
            <a:ext cx="3732209" cy="947542"/>
            <a:chOff x="883562" y="243031"/>
            <a:chExt cx="3732209" cy="947542"/>
          </a:xfrm>
        </p:grpSpPr>
        <p:pic>
          <p:nvPicPr>
            <p:cNvPr id="1028" name="Picture 4" descr="https://static.tildacdn.com/tild3634-6136-4661-b438-323162313364/photo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883562" y="373439"/>
              <a:ext cx="451923" cy="633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7ACD69-3FEB-4295-8A5C-727F91DD803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F19E6420-0331-414C-91B0-526AE1CAA549}"/>
                </a:ext>
              </a:extLst>
            </p:cNvPr>
            <p:cNvCxnSpPr/>
            <p:nvPr/>
          </p:nvCxnSpPr>
          <p:spPr>
            <a:xfrm>
              <a:off x="2648907" y="243031"/>
              <a:ext cx="0" cy="947542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989719-A0E3-4955-9C56-5CB02D23A47D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AA244E-4B7E-40C4-A46B-6C97971D9745}"/>
              </a:ext>
            </a:extLst>
          </p:cNvPr>
          <p:cNvSpPr txBox="1"/>
          <p:nvPr/>
        </p:nvSpPr>
        <p:spPr>
          <a:xfrm>
            <a:off x="9277390" y="3918612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A6761"/>
                </a:solidFill>
                <a:latin typeface="Montserrat" panose="00000800000000000000" pitchFamily="2" charset="-52"/>
              </a:rPr>
              <a:t>109 Team</a:t>
            </a:r>
            <a:endParaRPr lang="ru-RU" dirty="0">
              <a:solidFill>
                <a:srgbClr val="6A6761"/>
              </a:solidFill>
              <a:latin typeface="Montserrat" panose="00000800000000000000" pitchFamily="2" charset="-52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4BD6DDD3-92A7-4E45-854D-E8310755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</a:t>
            </a:fld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68F6170-B089-4629-8B00-E43AB97C9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8410" y="2010015"/>
            <a:ext cx="2720822" cy="2783370"/>
          </a:xfrm>
          <a:prstGeom prst="rect">
            <a:avLst/>
          </a:prstGeom>
          <a:effectLst>
            <a:outerShdw blurRad="304800" dir="2880000" sx="101000" sy="101000" algn="ctr" rotWithShape="0">
              <a:prstClr val="black">
                <a:alpha val="17000"/>
              </a:prst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407610B-6B85-4AB8-B2DA-2E9AB298C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496" y="4708142"/>
            <a:ext cx="1842367" cy="184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886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10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783FB52A-4834-4641-84E3-1A3A7A14A4A4}"/>
              </a:ext>
            </a:extLst>
          </p:cNvPr>
          <p:cNvGrpSpPr/>
          <p:nvPr/>
        </p:nvGrpSpPr>
        <p:grpSpPr>
          <a:xfrm>
            <a:off x="828358" y="1001115"/>
            <a:ext cx="3112248" cy="5228609"/>
            <a:chOff x="1037841" y="1006062"/>
            <a:chExt cx="3112248" cy="5228609"/>
          </a:xfrm>
          <a:solidFill>
            <a:srgbClr val="F2F2F2"/>
          </a:solidFill>
        </p:grpSpPr>
        <p:sp>
          <p:nvSpPr>
            <p:cNvPr id="34" name="Скругленный прямоугольник 18">
              <a:extLst>
                <a:ext uri="{FF2B5EF4-FFF2-40B4-BE49-F238E27FC236}">
                  <a16:creationId xmlns:a16="http://schemas.microsoft.com/office/drawing/2014/main" id="{7C2E8010-92F4-4B8E-83E1-A2910D885764}"/>
                </a:ext>
              </a:extLst>
            </p:cNvPr>
            <p:cNvSpPr/>
            <p:nvPr/>
          </p:nvSpPr>
          <p:spPr>
            <a:xfrm>
              <a:off x="1037841" y="1006062"/>
              <a:ext cx="3112248" cy="5228609"/>
            </a:xfrm>
            <a:prstGeom prst="roundRect">
              <a:avLst>
                <a:gd name="adj" fmla="val 28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F24989-0CE5-4F84-BCDB-D6A4F9D2DB9C}"/>
                </a:ext>
              </a:extLst>
            </p:cNvPr>
            <p:cNvSpPr txBox="1"/>
            <p:nvPr/>
          </p:nvSpPr>
          <p:spPr>
            <a:xfrm>
              <a:off x="1121784" y="3216682"/>
              <a:ext cx="2944362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700" dirty="0">
                  <a:solidFill>
                    <a:srgbClr val="025E9C"/>
                  </a:solidFill>
                  <a:latin typeface="Montserrat Black" panose="00000A00000000000000" pitchFamily="2" charset="-52"/>
                </a:rPr>
                <a:t>ТРЕБОВАНИЯ К ПРОДУКТУ</a:t>
              </a:r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F1CF31DB-3396-446E-B5D2-D3BAD7212383}"/>
              </a:ext>
            </a:extLst>
          </p:cNvPr>
          <p:cNvGrpSpPr/>
          <p:nvPr/>
        </p:nvGrpSpPr>
        <p:grpSpPr>
          <a:xfrm>
            <a:off x="5288116" y="1680205"/>
            <a:ext cx="5028728" cy="3990128"/>
            <a:chOff x="5256078" y="1734402"/>
            <a:chExt cx="5028728" cy="3990128"/>
          </a:xfrm>
        </p:grpSpPr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F281A968-5F9C-4539-AE6F-E97B96CC46C5}"/>
                </a:ext>
              </a:extLst>
            </p:cNvPr>
            <p:cNvGrpSpPr/>
            <p:nvPr/>
          </p:nvGrpSpPr>
          <p:grpSpPr>
            <a:xfrm>
              <a:off x="5256078" y="2623517"/>
              <a:ext cx="5028728" cy="646331"/>
              <a:chOff x="4285057" y="2712516"/>
              <a:chExt cx="5028728" cy="646331"/>
            </a:xfrm>
          </p:grpSpPr>
          <p:pic>
            <p:nvPicPr>
              <p:cNvPr id="20" name="Рисунок 19">
                <a:extLst>
                  <a:ext uri="{FF2B5EF4-FFF2-40B4-BE49-F238E27FC236}">
                    <a16:creationId xmlns:a16="http://schemas.microsoft.com/office/drawing/2014/main" id="{F21DD7B0-AD66-443E-A8DE-7E18E1189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285057" y="2765681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D410B498-D66E-4C26-91F8-FDF3B5C47DCF}"/>
                  </a:ext>
                </a:extLst>
              </p:cNvPr>
              <p:cNvSpPr/>
              <p:nvPr/>
            </p:nvSpPr>
            <p:spPr>
              <a:xfrm>
                <a:off x="4825056" y="2712516"/>
                <a:ext cx="448872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000000"/>
                    </a:solidFill>
                    <a:latin typeface="Montserrat Medium" panose="00000600000000000000" pitchFamily="2" charset="-52"/>
                  </a:rPr>
                  <a:t>Проработаны все уровни и возможность их выбора</a:t>
                </a:r>
              </a:p>
            </p:txBody>
          </p:sp>
        </p:grp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E73DCC02-9E69-4708-9DF2-2A1E4239BE11}"/>
                </a:ext>
              </a:extLst>
            </p:cNvPr>
            <p:cNvGrpSpPr/>
            <p:nvPr/>
          </p:nvGrpSpPr>
          <p:grpSpPr>
            <a:xfrm>
              <a:off x="5256078" y="3512632"/>
              <a:ext cx="4434014" cy="540000"/>
              <a:chOff x="4285057" y="3575892"/>
              <a:chExt cx="4434014" cy="540000"/>
            </a:xfrm>
          </p:grpSpPr>
          <p:pic>
            <p:nvPicPr>
              <p:cNvPr id="21" name="Рисунок 20">
                <a:extLst>
                  <a:ext uri="{FF2B5EF4-FFF2-40B4-BE49-F238E27FC236}">
                    <a16:creationId xmlns:a16="http://schemas.microsoft.com/office/drawing/2014/main" id="{2A0DD3DB-1C08-43B5-83A7-036AA9274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285057" y="3575892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107C1EB5-FCA5-4ECC-8139-E5B7B2A31200}"/>
                  </a:ext>
                </a:extLst>
              </p:cNvPr>
              <p:cNvSpPr/>
              <p:nvPr/>
            </p:nvSpPr>
            <p:spPr>
              <a:xfrm>
                <a:off x="4825056" y="3661226"/>
                <a:ext cx="38940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>
                    <a:solidFill>
                      <a:srgbClr val="000000"/>
                    </a:solidFill>
                    <a:latin typeface="Montserrat Medium" panose="00000600000000000000" pitchFamily="2" charset="-52"/>
                  </a:rPr>
                  <a:t>Реализован режим обучения</a:t>
                </a:r>
              </a:p>
            </p:txBody>
          </p:sp>
        </p:grp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F5E31639-2E10-4B7F-BEC1-F1273AC53659}"/>
                </a:ext>
              </a:extLst>
            </p:cNvPr>
            <p:cNvGrpSpPr/>
            <p:nvPr/>
          </p:nvGrpSpPr>
          <p:grpSpPr>
            <a:xfrm>
              <a:off x="5256078" y="4295416"/>
              <a:ext cx="4246505" cy="646331"/>
              <a:chOff x="4285057" y="4372937"/>
              <a:chExt cx="4246505" cy="646331"/>
            </a:xfrm>
          </p:grpSpPr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9D5BC60D-A987-458B-AB4E-889B77042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285057" y="4426102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012C7E78-C38D-4BC3-9BC4-F3262F8CD80A}"/>
                  </a:ext>
                </a:extLst>
              </p:cNvPr>
              <p:cNvSpPr/>
              <p:nvPr/>
            </p:nvSpPr>
            <p:spPr>
              <a:xfrm>
                <a:off x="4825056" y="4372937"/>
                <a:ext cx="370650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000000"/>
                    </a:solidFill>
                    <a:latin typeface="Montserrat Medium" panose="00000600000000000000" pitchFamily="2" charset="-52"/>
                  </a:rPr>
                  <a:t>Внедрена образовательная часть</a:t>
                </a:r>
              </a:p>
            </p:txBody>
          </p:sp>
        </p:grp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DC979C7B-EDEC-44A5-A3BD-FD89FA8D6923}"/>
                </a:ext>
              </a:extLst>
            </p:cNvPr>
            <p:cNvGrpSpPr/>
            <p:nvPr/>
          </p:nvGrpSpPr>
          <p:grpSpPr>
            <a:xfrm>
              <a:off x="5256078" y="1734402"/>
              <a:ext cx="4043312" cy="646331"/>
              <a:chOff x="4285057" y="1856081"/>
              <a:chExt cx="4043312" cy="646331"/>
            </a:xfrm>
          </p:grpSpPr>
          <p:pic>
            <p:nvPicPr>
              <p:cNvPr id="23" name="Рисунок 22">
                <a:extLst>
                  <a:ext uri="{FF2B5EF4-FFF2-40B4-BE49-F238E27FC236}">
                    <a16:creationId xmlns:a16="http://schemas.microsoft.com/office/drawing/2014/main" id="{969B857C-F5FE-4214-84D6-C66A141ABC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285057" y="1909246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BC4A9E0A-1625-4C1D-B12F-61EEDB296E2E}"/>
                  </a:ext>
                </a:extLst>
              </p:cNvPr>
              <p:cNvSpPr/>
              <p:nvPr/>
            </p:nvSpPr>
            <p:spPr>
              <a:xfrm>
                <a:off x="4825057" y="1856081"/>
                <a:ext cx="350331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solidFill>
                      <a:srgbClr val="000000"/>
                    </a:solidFill>
                    <a:latin typeface="Montserrat Medium" panose="00000600000000000000" pitchFamily="2" charset="-52"/>
                  </a:rPr>
                  <a:t>Прорисован дизайн всех уровней</a:t>
                </a:r>
                <a:endParaRPr lang="ru-RU" dirty="0">
                  <a:latin typeface="Montserrat Medium" panose="00000600000000000000" pitchFamily="2" charset="-52"/>
                </a:endParaRPr>
              </a:p>
            </p:txBody>
          </p:sp>
        </p:grpSp>
        <p:grpSp>
          <p:nvGrpSpPr>
            <p:cNvPr id="39" name="Группа 38">
              <a:extLst>
                <a:ext uri="{FF2B5EF4-FFF2-40B4-BE49-F238E27FC236}">
                  <a16:creationId xmlns:a16="http://schemas.microsoft.com/office/drawing/2014/main" id="{0801ECC0-E132-4571-A472-BA604AC6C657}"/>
                </a:ext>
              </a:extLst>
            </p:cNvPr>
            <p:cNvGrpSpPr/>
            <p:nvPr/>
          </p:nvGrpSpPr>
          <p:grpSpPr>
            <a:xfrm>
              <a:off x="5256078" y="5184530"/>
              <a:ext cx="2640254" cy="540000"/>
              <a:chOff x="4285057" y="5306209"/>
              <a:chExt cx="2640254" cy="540000"/>
            </a:xfrm>
          </p:grpSpPr>
          <p:pic>
            <p:nvPicPr>
              <p:cNvPr id="22" name="Рисунок 21">
                <a:extLst>
                  <a:ext uri="{FF2B5EF4-FFF2-40B4-BE49-F238E27FC236}">
                    <a16:creationId xmlns:a16="http://schemas.microsoft.com/office/drawing/2014/main" id="{286C5D5B-E1F9-4398-AA6F-2ADCF6F74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285057" y="5306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79C32F6F-DF80-4AB9-BEC5-4702CD89B4B7}"/>
                  </a:ext>
                </a:extLst>
              </p:cNvPr>
              <p:cNvSpPr/>
              <p:nvPr/>
            </p:nvSpPr>
            <p:spPr>
              <a:xfrm>
                <a:off x="4825056" y="5391543"/>
                <a:ext cx="2100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 err="1">
                    <a:solidFill>
                      <a:srgbClr val="000000"/>
                    </a:solidFill>
                    <a:latin typeface="Montserrat Medium" panose="00000600000000000000" pitchFamily="2" charset="-52"/>
                  </a:rPr>
                  <a:t>Играбельность</a:t>
                </a:r>
                <a:endParaRPr lang="ru-RU" dirty="0">
                  <a:latin typeface="Montserrat Medium" panose="00000600000000000000" pitchFamily="2" charset="-5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6677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11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783FB52A-4834-4641-84E3-1A3A7A14A4A4}"/>
              </a:ext>
            </a:extLst>
          </p:cNvPr>
          <p:cNvGrpSpPr/>
          <p:nvPr/>
        </p:nvGrpSpPr>
        <p:grpSpPr>
          <a:xfrm>
            <a:off x="6711908" y="2034391"/>
            <a:ext cx="5720641" cy="2476119"/>
            <a:chOff x="1278396" y="1942552"/>
            <a:chExt cx="5720641" cy="2476119"/>
          </a:xfrm>
          <a:solidFill>
            <a:srgbClr val="F2F2F2"/>
          </a:solidFill>
        </p:grpSpPr>
        <p:sp>
          <p:nvSpPr>
            <p:cNvPr id="34" name="Скругленный прямоугольник 18">
              <a:extLst>
                <a:ext uri="{FF2B5EF4-FFF2-40B4-BE49-F238E27FC236}">
                  <a16:creationId xmlns:a16="http://schemas.microsoft.com/office/drawing/2014/main" id="{7C2E8010-92F4-4B8E-83E1-A2910D885764}"/>
                </a:ext>
              </a:extLst>
            </p:cNvPr>
            <p:cNvSpPr/>
            <p:nvPr/>
          </p:nvSpPr>
          <p:spPr>
            <a:xfrm>
              <a:off x="1278396" y="1942552"/>
              <a:ext cx="5720641" cy="2476119"/>
            </a:xfrm>
            <a:prstGeom prst="roundRect">
              <a:avLst>
                <a:gd name="adj" fmla="val 28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F24989-0CE5-4F84-BCDB-D6A4F9D2DB9C}"/>
                </a:ext>
              </a:extLst>
            </p:cNvPr>
            <p:cNvSpPr txBox="1"/>
            <p:nvPr/>
          </p:nvSpPr>
          <p:spPr>
            <a:xfrm>
              <a:off x="1575880" y="2567060"/>
              <a:ext cx="2944362" cy="133882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700" dirty="0">
                  <a:solidFill>
                    <a:srgbClr val="025E9C"/>
                  </a:solidFill>
                  <a:latin typeface="Montserrat Black" panose="00000A00000000000000" pitchFamily="2" charset="-52"/>
                </a:rPr>
                <a:t>ТРЕБОВАНИЯ К </a:t>
              </a:r>
              <a:r>
                <a:rPr lang="en-US" sz="2700" dirty="0">
                  <a:solidFill>
                    <a:srgbClr val="393457"/>
                  </a:solidFill>
                  <a:latin typeface="Montserrat Black" panose="00000A00000000000000" pitchFamily="2" charset="-52"/>
                </a:rPr>
                <a:t>MVP</a:t>
              </a:r>
              <a:r>
                <a:rPr lang="ru-RU" sz="2700" dirty="0">
                  <a:solidFill>
                    <a:srgbClr val="393457"/>
                  </a:solidFill>
                  <a:latin typeface="Montserrat Black" panose="00000A00000000000000" pitchFamily="2" charset="-52"/>
                </a:rPr>
                <a:t> ПРОДУКТУ</a:t>
              </a:r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EFE948D-D024-417A-9271-106D38545524}"/>
              </a:ext>
            </a:extLst>
          </p:cNvPr>
          <p:cNvGrpSpPr/>
          <p:nvPr/>
        </p:nvGrpSpPr>
        <p:grpSpPr>
          <a:xfrm>
            <a:off x="1823323" y="1718686"/>
            <a:ext cx="4012062" cy="3950939"/>
            <a:chOff x="1823323" y="1718686"/>
            <a:chExt cx="4012062" cy="3950939"/>
          </a:xfrm>
        </p:grpSpPr>
        <p:grpSp>
          <p:nvGrpSpPr>
            <p:cNvPr id="40" name="Группа 39">
              <a:extLst>
                <a:ext uri="{FF2B5EF4-FFF2-40B4-BE49-F238E27FC236}">
                  <a16:creationId xmlns:a16="http://schemas.microsoft.com/office/drawing/2014/main" id="{F1CF31DB-3396-446E-B5D2-D3BAD7212383}"/>
                </a:ext>
              </a:extLst>
            </p:cNvPr>
            <p:cNvGrpSpPr/>
            <p:nvPr/>
          </p:nvGrpSpPr>
          <p:grpSpPr>
            <a:xfrm>
              <a:off x="1823323" y="1718686"/>
              <a:ext cx="4012062" cy="3950939"/>
              <a:chOff x="6930792" y="1734402"/>
              <a:chExt cx="4012062" cy="3950939"/>
            </a:xfrm>
          </p:grpSpPr>
          <p:grpSp>
            <p:nvGrpSpPr>
              <p:cNvPr id="36" name="Группа 35">
                <a:extLst>
                  <a:ext uri="{FF2B5EF4-FFF2-40B4-BE49-F238E27FC236}">
                    <a16:creationId xmlns:a16="http://schemas.microsoft.com/office/drawing/2014/main" id="{F281A968-5F9C-4539-AE6F-E97B96CC46C5}"/>
                  </a:ext>
                </a:extLst>
              </p:cNvPr>
              <p:cNvGrpSpPr/>
              <p:nvPr/>
            </p:nvGrpSpPr>
            <p:grpSpPr>
              <a:xfrm>
                <a:off x="6930792" y="2623517"/>
                <a:ext cx="4012062" cy="646331"/>
                <a:chOff x="5959771" y="2712516"/>
                <a:chExt cx="4012062" cy="646331"/>
              </a:xfrm>
            </p:grpSpPr>
            <p:pic>
              <p:nvPicPr>
                <p:cNvPr id="20" name="Рисунок 19">
                  <a:extLst>
                    <a:ext uri="{FF2B5EF4-FFF2-40B4-BE49-F238E27FC236}">
                      <a16:creationId xmlns:a16="http://schemas.microsoft.com/office/drawing/2014/main" id="{F21DD7B0-AD66-443E-A8DE-7E18E11898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31833" y="2726492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25" name="Прямоугольник 24">
                  <a:extLst>
                    <a:ext uri="{FF2B5EF4-FFF2-40B4-BE49-F238E27FC236}">
                      <a16:creationId xmlns:a16="http://schemas.microsoft.com/office/drawing/2014/main" id="{D410B498-D66E-4C26-91F8-FDF3B5C47DCF}"/>
                    </a:ext>
                  </a:extLst>
                </p:cNvPr>
                <p:cNvSpPr/>
                <p:nvPr/>
              </p:nvSpPr>
              <p:spPr>
                <a:xfrm>
                  <a:off x="5959771" y="2712516"/>
                  <a:ext cx="3354014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ru-RU" dirty="0">
                      <a:solidFill>
                        <a:srgbClr val="000000"/>
                      </a:solidFill>
                      <a:latin typeface="Montserrat Medium" panose="00000600000000000000" pitchFamily="2" charset="-52"/>
                    </a:rPr>
                    <a:t>Геймплей, отражающий работу иммунитета</a:t>
                  </a:r>
                </a:p>
              </p:txBody>
            </p:sp>
          </p:grpSp>
          <p:grpSp>
            <p:nvGrpSpPr>
              <p:cNvPr id="37" name="Группа 36">
                <a:extLst>
                  <a:ext uri="{FF2B5EF4-FFF2-40B4-BE49-F238E27FC236}">
                    <a16:creationId xmlns:a16="http://schemas.microsoft.com/office/drawing/2014/main" id="{E73DCC02-9E69-4708-9DF2-2A1E4239BE11}"/>
                  </a:ext>
                </a:extLst>
              </p:cNvPr>
              <p:cNvGrpSpPr/>
              <p:nvPr/>
            </p:nvGrpSpPr>
            <p:grpSpPr>
              <a:xfrm>
                <a:off x="6930792" y="3473443"/>
                <a:ext cx="4012062" cy="540000"/>
                <a:chOff x="5959771" y="3536703"/>
                <a:chExt cx="4012062" cy="540000"/>
              </a:xfrm>
            </p:grpSpPr>
            <p:pic>
              <p:nvPicPr>
                <p:cNvPr id="21" name="Рисунок 20">
                  <a:extLst>
                    <a:ext uri="{FF2B5EF4-FFF2-40B4-BE49-F238E27FC236}">
                      <a16:creationId xmlns:a16="http://schemas.microsoft.com/office/drawing/2014/main" id="{2A0DD3DB-1C08-43B5-83A7-036AA92749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31833" y="3536703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26" name="Прямоугольник 25">
                  <a:extLst>
                    <a:ext uri="{FF2B5EF4-FFF2-40B4-BE49-F238E27FC236}">
                      <a16:creationId xmlns:a16="http://schemas.microsoft.com/office/drawing/2014/main" id="{107C1EB5-FCA5-4ECC-8139-E5B7B2A31200}"/>
                    </a:ext>
                  </a:extLst>
                </p:cNvPr>
                <p:cNvSpPr/>
                <p:nvPr/>
              </p:nvSpPr>
              <p:spPr>
                <a:xfrm>
                  <a:off x="5959771" y="3618227"/>
                  <a:ext cx="33540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endParaRPr lang="ru-RU" dirty="0">
                    <a:solidFill>
                      <a:srgbClr val="000000"/>
                    </a:solidFill>
                    <a:latin typeface="Montserrat Medium" panose="00000600000000000000" pitchFamily="2" charset="-52"/>
                  </a:endParaRPr>
                </a:p>
              </p:txBody>
            </p:sp>
          </p:grpSp>
          <p:grpSp>
            <p:nvGrpSpPr>
              <p:cNvPr id="38" name="Группа 37">
                <a:extLst>
                  <a:ext uri="{FF2B5EF4-FFF2-40B4-BE49-F238E27FC236}">
                    <a16:creationId xmlns:a16="http://schemas.microsoft.com/office/drawing/2014/main" id="{F5E31639-2E10-4B7F-BEC1-F1273AC53659}"/>
                  </a:ext>
                </a:extLst>
              </p:cNvPr>
              <p:cNvGrpSpPr/>
              <p:nvPr/>
            </p:nvGrpSpPr>
            <p:grpSpPr>
              <a:xfrm>
                <a:off x="6938542" y="4203061"/>
                <a:ext cx="4004312" cy="646331"/>
                <a:chOff x="5967521" y="4280582"/>
                <a:chExt cx="4004312" cy="646331"/>
              </a:xfrm>
            </p:grpSpPr>
            <p:pic>
              <p:nvPicPr>
                <p:cNvPr id="24" name="Рисунок 23">
                  <a:extLst>
                    <a:ext uri="{FF2B5EF4-FFF2-40B4-BE49-F238E27FC236}">
                      <a16:creationId xmlns:a16="http://schemas.microsoft.com/office/drawing/2014/main" id="{9D5BC60D-A987-458B-AB4E-889B770426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31833" y="4386913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012C7E78-C38D-4BC3-9BC4-F3262F8CD80A}"/>
                    </a:ext>
                  </a:extLst>
                </p:cNvPr>
                <p:cNvSpPr/>
                <p:nvPr/>
              </p:nvSpPr>
              <p:spPr>
                <a:xfrm>
                  <a:off x="5967521" y="4280582"/>
                  <a:ext cx="3354014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ru-RU" dirty="0">
                      <a:solidFill>
                        <a:srgbClr val="000000"/>
                      </a:solidFill>
                      <a:latin typeface="Montserrat Medium" panose="00000600000000000000" pitchFamily="2" charset="-52"/>
                    </a:rPr>
                    <a:t>Внедрена образовательная часть</a:t>
                  </a:r>
                </a:p>
              </p:txBody>
            </p:sp>
          </p:grpSp>
          <p:grpSp>
            <p:nvGrpSpPr>
              <p:cNvPr id="35" name="Группа 34">
                <a:extLst>
                  <a:ext uri="{FF2B5EF4-FFF2-40B4-BE49-F238E27FC236}">
                    <a16:creationId xmlns:a16="http://schemas.microsoft.com/office/drawing/2014/main" id="{DC979C7B-EDEC-44A5-A3BD-FD89FA8D6923}"/>
                  </a:ext>
                </a:extLst>
              </p:cNvPr>
              <p:cNvGrpSpPr/>
              <p:nvPr/>
            </p:nvGrpSpPr>
            <p:grpSpPr>
              <a:xfrm>
                <a:off x="6930792" y="1734402"/>
                <a:ext cx="4012062" cy="646331"/>
                <a:chOff x="5959771" y="1856081"/>
                <a:chExt cx="4012062" cy="646331"/>
              </a:xfrm>
            </p:grpSpPr>
            <p:pic>
              <p:nvPicPr>
                <p:cNvPr id="23" name="Рисунок 22">
                  <a:extLst>
                    <a:ext uri="{FF2B5EF4-FFF2-40B4-BE49-F238E27FC236}">
                      <a16:creationId xmlns:a16="http://schemas.microsoft.com/office/drawing/2014/main" id="{969B857C-F5FE-4214-84D6-C66A141ABC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31833" y="1870057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28" name="Прямоугольник 27">
                  <a:extLst>
                    <a:ext uri="{FF2B5EF4-FFF2-40B4-BE49-F238E27FC236}">
                      <a16:creationId xmlns:a16="http://schemas.microsoft.com/office/drawing/2014/main" id="{BC4A9E0A-1625-4C1D-B12F-61EEDB296E2E}"/>
                    </a:ext>
                  </a:extLst>
                </p:cNvPr>
                <p:cNvSpPr/>
                <p:nvPr/>
              </p:nvSpPr>
              <p:spPr>
                <a:xfrm>
                  <a:off x="5959771" y="1856081"/>
                  <a:ext cx="3354014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ru-RU" dirty="0">
                      <a:solidFill>
                        <a:srgbClr val="000000"/>
                      </a:solidFill>
                      <a:latin typeface="Montserrat Medium" panose="00000600000000000000" pitchFamily="2" charset="-52"/>
                    </a:rPr>
                    <a:t>Удобный игровой интерфейс</a:t>
                  </a:r>
                  <a:endParaRPr lang="ru-RU" dirty="0">
                    <a:latin typeface="Montserrat Medium" panose="00000600000000000000" pitchFamily="2" charset="-52"/>
                  </a:endParaRPr>
                </a:p>
              </p:txBody>
            </p:sp>
          </p:grpSp>
          <p:grpSp>
            <p:nvGrpSpPr>
              <p:cNvPr id="39" name="Группа 38">
                <a:extLst>
                  <a:ext uri="{FF2B5EF4-FFF2-40B4-BE49-F238E27FC236}">
                    <a16:creationId xmlns:a16="http://schemas.microsoft.com/office/drawing/2014/main" id="{0801ECC0-E132-4571-A472-BA604AC6C657}"/>
                  </a:ext>
                </a:extLst>
              </p:cNvPr>
              <p:cNvGrpSpPr/>
              <p:nvPr/>
            </p:nvGrpSpPr>
            <p:grpSpPr>
              <a:xfrm>
                <a:off x="6938542" y="5145341"/>
                <a:ext cx="4004312" cy="540000"/>
                <a:chOff x="5967521" y="5267020"/>
                <a:chExt cx="4004312" cy="540000"/>
              </a:xfrm>
            </p:grpSpPr>
            <p:pic>
              <p:nvPicPr>
                <p:cNvPr id="22" name="Рисунок 21">
                  <a:extLst>
                    <a:ext uri="{FF2B5EF4-FFF2-40B4-BE49-F238E27FC236}">
                      <a16:creationId xmlns:a16="http://schemas.microsoft.com/office/drawing/2014/main" id="{286C5D5B-E1F9-4398-AA6F-2ADCF6F742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31833" y="5267020"/>
                  <a:ext cx="540000" cy="540000"/>
                </a:xfrm>
                <a:prstGeom prst="rect">
                  <a:avLst/>
                </a:prstGeom>
              </p:spPr>
            </p:pic>
            <p:sp>
              <p:nvSpPr>
                <p:cNvPr id="29" name="Прямоугольник 28">
                  <a:extLst>
                    <a:ext uri="{FF2B5EF4-FFF2-40B4-BE49-F238E27FC236}">
                      <a16:creationId xmlns:a16="http://schemas.microsoft.com/office/drawing/2014/main" id="{79C32F6F-DF80-4AB9-BEC5-4702CD89B4B7}"/>
                    </a:ext>
                  </a:extLst>
                </p:cNvPr>
                <p:cNvSpPr/>
                <p:nvPr/>
              </p:nvSpPr>
              <p:spPr>
                <a:xfrm>
                  <a:off x="5967521" y="5303334"/>
                  <a:ext cx="33540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ru-RU" dirty="0" err="1">
                      <a:solidFill>
                        <a:srgbClr val="000000"/>
                      </a:solidFill>
                      <a:latin typeface="Montserrat Medium" panose="00000600000000000000" pitchFamily="2" charset="-52"/>
                    </a:rPr>
                    <a:t>Играбельность</a:t>
                  </a:r>
                  <a:endParaRPr lang="ru-RU" dirty="0">
                    <a:latin typeface="Montserrat Medium" panose="00000600000000000000" pitchFamily="2" charset="-52"/>
                  </a:endParaRPr>
                </a:p>
              </p:txBody>
            </p:sp>
          </p:grpSp>
        </p:grp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71054E49-4364-4D98-A8CF-3C1795C77C1C}"/>
                </a:ext>
              </a:extLst>
            </p:cNvPr>
            <p:cNvSpPr/>
            <p:nvPr/>
          </p:nvSpPr>
          <p:spPr>
            <a:xfrm>
              <a:off x="1858554" y="3441115"/>
              <a:ext cx="335401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ru-RU" dirty="0">
                  <a:solidFill>
                    <a:srgbClr val="000000"/>
                  </a:solidFill>
                  <a:latin typeface="Montserrat Medium" panose="00000600000000000000" pitchFamily="2" charset="-52"/>
                </a:rPr>
                <a:t>Режим, обучающий основам геймплея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6220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12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ED86B2-ED08-4BAD-82A8-A10408B37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9" b="26109"/>
          <a:stretch/>
        </p:blipFill>
        <p:spPr bwMode="auto">
          <a:xfrm>
            <a:off x="635425" y="2973773"/>
            <a:ext cx="3565512" cy="143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6BD65A9-A5ED-436F-960A-7ED36860D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6" t="18268" r="16032" b="13786"/>
          <a:stretch/>
        </p:blipFill>
        <p:spPr bwMode="auto">
          <a:xfrm>
            <a:off x="8275596" y="3107079"/>
            <a:ext cx="3565512" cy="149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F15E866-CE66-4E70-A03E-A0EFCE313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616" y="2865724"/>
            <a:ext cx="1685301" cy="19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519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13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FC2E9A-1929-4484-A307-4922353DE491}"/>
              </a:ext>
            </a:extLst>
          </p:cNvPr>
          <p:cNvSpPr txBox="1"/>
          <p:nvPr/>
        </p:nvSpPr>
        <p:spPr>
          <a:xfrm>
            <a:off x="2889069" y="2921169"/>
            <a:ext cx="64138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025E9C"/>
                </a:solidFill>
                <a:latin typeface="Montserrat Black" panose="00000A00000000000000" pitchFamily="2" charset="-52"/>
              </a:rPr>
              <a:t>РЕЗУЛЬТАТЫ</a:t>
            </a:r>
          </a:p>
        </p:txBody>
      </p:sp>
    </p:spTree>
    <p:extLst>
      <p:ext uri="{BB962C8B-B14F-4D97-AF65-F5344CB8AC3E}">
        <p14:creationId xmlns:p14="http://schemas.microsoft.com/office/powerpoint/2010/main" val="220112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14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3" name="Запись экрана 2">
            <a:hlinkClick r:id="" action="ppaction://media"/>
            <a:extLst>
              <a:ext uri="{FF2B5EF4-FFF2-40B4-BE49-F238E27FC236}">
                <a16:creationId xmlns:a16="http://schemas.microsoft.com/office/drawing/2014/main" id="{64921608-B8F9-47F9-9376-785726AF8C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5534" y="1252699"/>
            <a:ext cx="8817429" cy="49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15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EA5A95-8870-4857-98E4-A8D8A7D4D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824" y="1329286"/>
            <a:ext cx="3711484" cy="371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6FF659-7428-40D2-B624-033CA436124A}"/>
              </a:ext>
            </a:extLst>
          </p:cNvPr>
          <p:cNvSpPr txBox="1"/>
          <p:nvPr/>
        </p:nvSpPr>
        <p:spPr>
          <a:xfrm>
            <a:off x="3834979" y="5030833"/>
            <a:ext cx="518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25E9C"/>
                </a:solidFill>
                <a:latin typeface="Montserrat Medium" panose="00000600000000000000" pitchFamily="2" charset="-52"/>
              </a:rPr>
              <a:t>QR</a:t>
            </a:r>
            <a:r>
              <a:rPr lang="ru-RU" sz="3600" dirty="0">
                <a:solidFill>
                  <a:srgbClr val="025E9C"/>
                </a:solidFill>
                <a:latin typeface="Montserrat Medium" panose="00000600000000000000" pitchFamily="2" charset="-52"/>
              </a:rPr>
              <a:t> на репозиторий</a:t>
            </a:r>
          </a:p>
        </p:txBody>
      </p:sp>
    </p:spTree>
    <p:extLst>
      <p:ext uri="{BB962C8B-B14F-4D97-AF65-F5344CB8AC3E}">
        <p14:creationId xmlns:p14="http://schemas.microsoft.com/office/powerpoint/2010/main" val="3867614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8">
            <a:extLst>
              <a:ext uri="{FF2B5EF4-FFF2-40B4-BE49-F238E27FC236}">
                <a16:creationId xmlns:a16="http://schemas.microsoft.com/office/drawing/2014/main" id="{5D079BF3-B494-4407-8895-1D05E295AD98}"/>
              </a:ext>
            </a:extLst>
          </p:cNvPr>
          <p:cNvSpPr/>
          <p:nvPr/>
        </p:nvSpPr>
        <p:spPr>
          <a:xfrm>
            <a:off x="443559" y="-208239"/>
            <a:ext cx="4259066" cy="1966985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25E9C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16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31299E5-548D-47B0-8D4D-2145F2758BB1}"/>
              </a:ext>
            </a:extLst>
          </p:cNvPr>
          <p:cNvSpPr txBox="1"/>
          <p:nvPr/>
        </p:nvSpPr>
        <p:spPr>
          <a:xfrm>
            <a:off x="904603" y="755677"/>
            <a:ext cx="2005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025E9C"/>
                </a:solidFill>
                <a:latin typeface="Montserrat Black" panose="00000A00000000000000" pitchFamily="2" charset="-52"/>
              </a:rPr>
              <a:t>ИТОГИ</a:t>
            </a:r>
            <a:endParaRPr lang="ru-RU" sz="6000" dirty="0">
              <a:solidFill>
                <a:srgbClr val="025E9C"/>
              </a:solidFill>
              <a:latin typeface="Montserrat Black" panose="00000A00000000000000" pitchFamily="2" charset="-52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D1B9E51-0216-45BC-9DD6-418171F2BAD2}"/>
              </a:ext>
            </a:extLst>
          </p:cNvPr>
          <p:cNvGrpSpPr/>
          <p:nvPr/>
        </p:nvGrpSpPr>
        <p:grpSpPr>
          <a:xfrm>
            <a:off x="3727202" y="2133414"/>
            <a:ext cx="5721597" cy="3608331"/>
            <a:chOff x="3727202" y="2133414"/>
            <a:chExt cx="5721597" cy="3608331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D0EC878F-FD06-4418-8B58-208D0460A391}"/>
                </a:ext>
              </a:extLst>
            </p:cNvPr>
            <p:cNvGrpSpPr/>
            <p:nvPr/>
          </p:nvGrpSpPr>
          <p:grpSpPr>
            <a:xfrm>
              <a:off x="3770745" y="2133414"/>
              <a:ext cx="5634511" cy="646331"/>
              <a:chOff x="3770745" y="2133414"/>
              <a:chExt cx="5634511" cy="646331"/>
            </a:xfrm>
          </p:grpSpPr>
          <p:pic>
            <p:nvPicPr>
              <p:cNvPr id="16" name="Рисунок 15">
                <a:extLst>
                  <a:ext uri="{FF2B5EF4-FFF2-40B4-BE49-F238E27FC236}">
                    <a16:creationId xmlns:a16="http://schemas.microsoft.com/office/drawing/2014/main" id="{B965FB25-C4DF-4220-8C08-3D059674E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70745" y="218657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BA5016-7CBA-4B23-9408-4A13925E3E86}"/>
                  </a:ext>
                </a:extLst>
              </p:cNvPr>
              <p:cNvSpPr txBox="1"/>
              <p:nvPr/>
            </p:nvSpPr>
            <p:spPr>
              <a:xfrm>
                <a:off x="4267201" y="2133414"/>
                <a:ext cx="51380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ontserrat Medium" panose="00000600000000000000" pitchFamily="2" charset="-52"/>
                  </a:rPr>
                  <a:t>Разработали программное решение, соответствующее требованиям </a:t>
                </a:r>
                <a:r>
                  <a:rPr lang="en-US" dirty="0">
                    <a:latin typeface="Montserrat Medium" panose="00000600000000000000" pitchFamily="2" charset="-52"/>
                  </a:rPr>
                  <a:t>MVP</a:t>
                </a:r>
                <a:endParaRPr lang="ru-RU" dirty="0">
                  <a:latin typeface="Montserrat Medium" panose="00000600000000000000" pitchFamily="2" charset="-52"/>
                </a:endParaRPr>
              </a:p>
            </p:txBody>
          </p:sp>
        </p:grp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8461F5C7-5843-4D8B-8B1C-1F4079126088}"/>
                </a:ext>
              </a:extLst>
            </p:cNvPr>
            <p:cNvGrpSpPr/>
            <p:nvPr/>
          </p:nvGrpSpPr>
          <p:grpSpPr>
            <a:xfrm>
              <a:off x="3727202" y="3529080"/>
              <a:ext cx="5721597" cy="923330"/>
              <a:chOff x="3727202" y="3504085"/>
              <a:chExt cx="5721597" cy="923330"/>
            </a:xfrm>
          </p:grpSpPr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1BC8198D-9489-4DE9-AA50-D32975628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727202" y="3695750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AD2AB0-FFAD-49B9-8E83-F23EBC7474F2}"/>
                  </a:ext>
                </a:extLst>
              </p:cNvPr>
              <p:cNvSpPr txBox="1"/>
              <p:nvPr/>
            </p:nvSpPr>
            <p:spPr>
              <a:xfrm>
                <a:off x="4310744" y="3504085"/>
                <a:ext cx="51380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ontserrat Medium" panose="00000600000000000000" pitchFamily="2" charset="-52"/>
                  </a:rPr>
                  <a:t>В будущем игра будет дополняться новыми сюжетными ветками, расширяться в теоретических справках</a:t>
                </a:r>
              </a:p>
            </p:txBody>
          </p:sp>
        </p:grpSp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EE1FDD1E-9E6E-4A55-A1D8-1C669BF237CD}"/>
                </a:ext>
              </a:extLst>
            </p:cNvPr>
            <p:cNvGrpSpPr/>
            <p:nvPr/>
          </p:nvGrpSpPr>
          <p:grpSpPr>
            <a:xfrm>
              <a:off x="3748941" y="5201745"/>
              <a:ext cx="5273040" cy="540000"/>
              <a:chOff x="3748941" y="5201745"/>
              <a:chExt cx="5273040" cy="540000"/>
            </a:xfrm>
          </p:grpSpPr>
          <p:pic>
            <p:nvPicPr>
              <p:cNvPr id="14" name="Рисунок 13">
                <a:extLst>
                  <a:ext uri="{FF2B5EF4-FFF2-40B4-BE49-F238E27FC236}">
                    <a16:creationId xmlns:a16="http://schemas.microsoft.com/office/drawing/2014/main" id="{B585DEB6-FCF7-4243-BE74-A3F90C52B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48941" y="520174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CFCE6A-17B6-4D38-B37B-06859C54F4E9}"/>
                  </a:ext>
                </a:extLst>
              </p:cNvPr>
              <p:cNvSpPr txBox="1"/>
              <p:nvPr/>
            </p:nvSpPr>
            <p:spPr>
              <a:xfrm>
                <a:off x="4310745" y="5287079"/>
                <a:ext cx="47112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>
                    <a:latin typeface="Montserrat Medium" panose="00000600000000000000" pitchFamily="2" charset="-52"/>
                  </a:rPr>
                  <a:t>Мы довольны выполненной работой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4911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B6838F6-EB4E-4274-B1CF-866F801E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17</a:t>
            </a:fld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FD04FCD-964D-41F0-B331-8EF450A3B0E1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6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3E7755BE-A3E5-4C38-BFA6-3D5F8043BF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9BD54D-B31A-4601-B04E-DD694609213B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B458EE3-302D-4A5C-8D46-69151EA1A92D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7B24FA-E438-4148-9B47-70BBC246139A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10" name="Рисунок 9" descr="Изображение выглядит как человек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9FD38D18-B8F0-4767-ACD0-BE345F571E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0" b="60"/>
          <a:stretch/>
        </p:blipFill>
        <p:spPr>
          <a:xfrm>
            <a:off x="684973" y="1668350"/>
            <a:ext cx="1800000" cy="1800000"/>
          </a:xfrm>
          <a:prstGeom prst="ellips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prstDash val="lgDashDot"/>
            <a:extLst>
              <a:ext uri="{C807C97D-BFC1-408E-A445-0C87EB9F89A2}">
                <ask:lineSketchStyleProps xmlns:ask="http://schemas.microsoft.com/office/drawing/2018/sketchyshapes" sd="878760193">
                  <a:custGeom>
                    <a:avLst/>
                    <a:gdLst>
                      <a:gd name="connsiteX0" fmla="*/ 0 w 2014300"/>
                      <a:gd name="connsiteY0" fmla="*/ 1007150 h 2014300"/>
                      <a:gd name="connsiteX1" fmla="*/ 1007150 w 2014300"/>
                      <a:gd name="connsiteY1" fmla="*/ 0 h 2014300"/>
                      <a:gd name="connsiteX2" fmla="*/ 2014300 w 2014300"/>
                      <a:gd name="connsiteY2" fmla="*/ 1007150 h 2014300"/>
                      <a:gd name="connsiteX3" fmla="*/ 1007150 w 2014300"/>
                      <a:gd name="connsiteY3" fmla="*/ 2014300 h 2014300"/>
                      <a:gd name="connsiteX4" fmla="*/ 0 w 2014300"/>
                      <a:gd name="connsiteY4" fmla="*/ 1007150 h 20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4300" h="2014300" fill="none" extrusionOk="0">
                        <a:moveTo>
                          <a:pt x="0" y="1007150"/>
                        </a:moveTo>
                        <a:cubicBezTo>
                          <a:pt x="41736" y="328403"/>
                          <a:pt x="472815" y="-13108"/>
                          <a:pt x="1007150" y="0"/>
                        </a:cubicBezTo>
                        <a:cubicBezTo>
                          <a:pt x="1473213" y="61205"/>
                          <a:pt x="2028040" y="461146"/>
                          <a:pt x="2014300" y="1007150"/>
                        </a:cubicBezTo>
                        <a:cubicBezTo>
                          <a:pt x="2009143" y="1587780"/>
                          <a:pt x="1498441" y="1982886"/>
                          <a:pt x="1007150" y="2014300"/>
                        </a:cubicBezTo>
                        <a:cubicBezTo>
                          <a:pt x="448818" y="1969843"/>
                          <a:pt x="83334" y="1609483"/>
                          <a:pt x="0" y="1007150"/>
                        </a:cubicBezTo>
                        <a:close/>
                      </a:path>
                      <a:path w="2014300" h="2014300" stroke="0" extrusionOk="0">
                        <a:moveTo>
                          <a:pt x="0" y="1007150"/>
                        </a:moveTo>
                        <a:cubicBezTo>
                          <a:pt x="155654" y="470241"/>
                          <a:pt x="458810" y="81199"/>
                          <a:pt x="1007150" y="0"/>
                        </a:cubicBezTo>
                        <a:cubicBezTo>
                          <a:pt x="1555257" y="-100601"/>
                          <a:pt x="2119786" y="382352"/>
                          <a:pt x="2014300" y="1007150"/>
                        </a:cubicBezTo>
                        <a:cubicBezTo>
                          <a:pt x="2030355" y="1580044"/>
                          <a:pt x="1533931" y="1903983"/>
                          <a:pt x="1007150" y="2014300"/>
                        </a:cubicBezTo>
                        <a:cubicBezTo>
                          <a:pt x="345591" y="2058626"/>
                          <a:pt x="12849" y="1585909"/>
                          <a:pt x="0" y="100715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" name="Рисунок 10" descr="Изображение выглядит как человек, здание, внешний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138C01E7-4DBE-4A79-B83B-B4E4EC7CD8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991600" y="1668350"/>
            <a:ext cx="1800000" cy="18000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pic>
        <p:nvPicPr>
          <p:cNvPr id="12" name="Рисунок 11" descr="Изображение выглядит как человек, внешний, мужчина, кирпич&#10;&#10;Автоматически созданное описание">
            <a:extLst>
              <a:ext uri="{FF2B5EF4-FFF2-40B4-BE49-F238E27FC236}">
                <a16:creationId xmlns:a16="http://schemas.microsoft.com/office/drawing/2014/main" id="{88BA357A-4068-42A3-A654-78AB18ED922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" t="21875" r="-173" b="3125"/>
          <a:stretch/>
        </p:blipFill>
        <p:spPr>
          <a:xfrm>
            <a:off x="5298227" y="1668350"/>
            <a:ext cx="1800000" cy="18000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</p:pic>
      <p:pic>
        <p:nvPicPr>
          <p:cNvPr id="13" name="Рисунок 12" descr="Изображение выглядит как человек, внешний, кирпич, строительный материал&#10;&#10;Автоматически созданное описание">
            <a:extLst>
              <a:ext uri="{FF2B5EF4-FFF2-40B4-BE49-F238E27FC236}">
                <a16:creationId xmlns:a16="http://schemas.microsoft.com/office/drawing/2014/main" id="{B614B8D6-89DF-4986-B91D-8A295131CB8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3" b="837"/>
          <a:stretch/>
        </p:blipFill>
        <p:spPr>
          <a:xfrm>
            <a:off x="7604854" y="1668350"/>
            <a:ext cx="1800000" cy="18000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pic>
        <p:nvPicPr>
          <p:cNvPr id="14" name="Рисунок 13" descr="Изображение выглядит как человек, здание, внешний,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FC6BC641-A72E-4154-B2D9-8AC38D2B63E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t="1527" r="-543" b="23472"/>
          <a:stretch/>
        </p:blipFill>
        <p:spPr>
          <a:xfrm>
            <a:off x="9911481" y="1668350"/>
            <a:ext cx="1800000" cy="18000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cxnSp>
        <p:nvCxnSpPr>
          <p:cNvPr id="15" name="Straight Connector 97">
            <a:extLst>
              <a:ext uri="{FF2B5EF4-FFF2-40B4-BE49-F238E27FC236}">
                <a16:creationId xmlns:a16="http://schemas.microsoft.com/office/drawing/2014/main" id="{3DE36663-A873-4492-A9E2-4172B23C748E}"/>
              </a:ext>
            </a:extLst>
          </p:cNvPr>
          <p:cNvCxnSpPr>
            <a:cxnSpLocks/>
          </p:cNvCxnSpPr>
          <p:nvPr/>
        </p:nvCxnSpPr>
        <p:spPr>
          <a:xfrm>
            <a:off x="2748925" y="1255883"/>
            <a:ext cx="0" cy="468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97">
            <a:extLst>
              <a:ext uri="{FF2B5EF4-FFF2-40B4-BE49-F238E27FC236}">
                <a16:creationId xmlns:a16="http://schemas.microsoft.com/office/drawing/2014/main" id="{BEEC898F-464D-472F-B40A-E2C0D9709DB4}"/>
              </a:ext>
            </a:extLst>
          </p:cNvPr>
          <p:cNvCxnSpPr>
            <a:cxnSpLocks/>
          </p:cNvCxnSpPr>
          <p:nvPr/>
        </p:nvCxnSpPr>
        <p:spPr>
          <a:xfrm>
            <a:off x="5049439" y="1255883"/>
            <a:ext cx="0" cy="468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97">
            <a:extLst>
              <a:ext uri="{FF2B5EF4-FFF2-40B4-BE49-F238E27FC236}">
                <a16:creationId xmlns:a16="http://schemas.microsoft.com/office/drawing/2014/main" id="{829F67B1-8F66-48D3-AA7D-B4B0879D0B20}"/>
              </a:ext>
            </a:extLst>
          </p:cNvPr>
          <p:cNvCxnSpPr>
            <a:cxnSpLocks/>
          </p:cNvCxnSpPr>
          <p:nvPr/>
        </p:nvCxnSpPr>
        <p:spPr>
          <a:xfrm>
            <a:off x="7346847" y="1255883"/>
            <a:ext cx="0" cy="468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97">
            <a:extLst>
              <a:ext uri="{FF2B5EF4-FFF2-40B4-BE49-F238E27FC236}">
                <a16:creationId xmlns:a16="http://schemas.microsoft.com/office/drawing/2014/main" id="{7246670F-F7A4-4F60-9C1F-2D5ACA9FBF48}"/>
              </a:ext>
            </a:extLst>
          </p:cNvPr>
          <p:cNvCxnSpPr>
            <a:cxnSpLocks/>
          </p:cNvCxnSpPr>
          <p:nvPr/>
        </p:nvCxnSpPr>
        <p:spPr>
          <a:xfrm>
            <a:off x="9589304" y="1255883"/>
            <a:ext cx="0" cy="468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01BF7AFC-2CE2-4182-B67D-8AE923C23668}"/>
              </a:ext>
            </a:extLst>
          </p:cNvPr>
          <p:cNvGrpSpPr/>
          <p:nvPr/>
        </p:nvGrpSpPr>
        <p:grpSpPr>
          <a:xfrm>
            <a:off x="240244" y="3700547"/>
            <a:ext cx="2108932" cy="1295707"/>
            <a:chOff x="506972" y="4369858"/>
            <a:chExt cx="1727878" cy="1295707"/>
          </a:xfrm>
        </p:grpSpPr>
        <p:grpSp>
          <p:nvGrpSpPr>
            <p:cNvPr id="20" name="Group 7">
              <a:extLst>
                <a:ext uri="{FF2B5EF4-FFF2-40B4-BE49-F238E27FC236}">
                  <a16:creationId xmlns:a16="http://schemas.microsoft.com/office/drawing/2014/main" id="{8F2E9E3C-0CAA-4163-AEEC-63EBE94A570D}"/>
                </a:ext>
              </a:extLst>
            </p:cNvPr>
            <p:cNvGrpSpPr/>
            <p:nvPr/>
          </p:nvGrpSpPr>
          <p:grpSpPr>
            <a:xfrm>
              <a:off x="506972" y="4369858"/>
              <a:ext cx="1595948" cy="1264930"/>
              <a:chOff x="1100715" y="4129465"/>
              <a:chExt cx="2646873" cy="1264930"/>
            </a:xfrm>
          </p:grpSpPr>
          <p:sp>
            <p:nvSpPr>
              <p:cNvPr id="22" name="TextBox 11">
                <a:extLst>
                  <a:ext uri="{FF2B5EF4-FFF2-40B4-BE49-F238E27FC236}">
                    <a16:creationId xmlns:a16="http://schemas.microsoft.com/office/drawing/2014/main" id="{9ECE6A6F-EBB7-4788-8B63-E9A5E83302CD}"/>
                  </a:ext>
                </a:extLst>
              </p:cNvPr>
              <p:cNvSpPr txBox="1"/>
              <p:nvPr/>
            </p:nvSpPr>
            <p:spPr>
              <a:xfrm>
                <a:off x="2080824" y="4129465"/>
                <a:ext cx="1666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Сергей </a:t>
                </a:r>
              </a:p>
              <a:p>
                <a:pPr algn="ctr"/>
                <a:r>
                  <a:rPr lang="ru-RU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Киприн</a:t>
                </a:r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23" name="Straight Connector 26">
                <a:extLst>
                  <a:ext uri="{FF2B5EF4-FFF2-40B4-BE49-F238E27FC236}">
                    <a16:creationId xmlns:a16="http://schemas.microsoft.com/office/drawing/2014/main" id="{6E474474-4BB5-4C42-9AC3-6037AB187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7467" y="4888839"/>
                <a:ext cx="813477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30">
                <a:extLst>
                  <a:ext uri="{FF2B5EF4-FFF2-40B4-BE49-F238E27FC236}">
                    <a16:creationId xmlns:a16="http://schemas.microsoft.com/office/drawing/2014/main" id="{E8FC9948-7D05-4874-A234-D6A260FA6616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C0EA32-5CA0-47F7-9725-B361097857A2}"/>
                </a:ext>
              </a:extLst>
            </p:cNvPr>
            <p:cNvSpPr txBox="1"/>
            <p:nvPr/>
          </p:nvSpPr>
          <p:spPr>
            <a:xfrm>
              <a:off x="966004" y="5327011"/>
              <a:ext cx="12688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Тимлид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61EE11B0-532B-4AB1-B803-9DE96E609A2B}"/>
              </a:ext>
            </a:extLst>
          </p:cNvPr>
          <p:cNvGrpSpPr/>
          <p:nvPr/>
        </p:nvGrpSpPr>
        <p:grpSpPr>
          <a:xfrm>
            <a:off x="2846668" y="3696248"/>
            <a:ext cx="2125003" cy="1295707"/>
            <a:chOff x="506972" y="4369858"/>
            <a:chExt cx="1741045" cy="1295707"/>
          </a:xfrm>
        </p:grpSpPr>
        <p:grpSp>
          <p:nvGrpSpPr>
            <p:cNvPr id="26" name="Group 7">
              <a:extLst>
                <a:ext uri="{FF2B5EF4-FFF2-40B4-BE49-F238E27FC236}">
                  <a16:creationId xmlns:a16="http://schemas.microsoft.com/office/drawing/2014/main" id="{1142087B-4F42-4887-BB7E-5C2D71665530}"/>
                </a:ext>
              </a:extLst>
            </p:cNvPr>
            <p:cNvGrpSpPr/>
            <p:nvPr/>
          </p:nvGrpSpPr>
          <p:grpSpPr>
            <a:xfrm>
              <a:off x="506972" y="4369858"/>
              <a:ext cx="1548219" cy="1264930"/>
              <a:chOff x="1100715" y="4129465"/>
              <a:chExt cx="2567713" cy="1264930"/>
            </a:xfrm>
          </p:grpSpPr>
          <p:sp>
            <p:nvSpPr>
              <p:cNvPr id="28" name="TextBox 11">
                <a:extLst>
                  <a:ext uri="{FF2B5EF4-FFF2-40B4-BE49-F238E27FC236}">
                    <a16:creationId xmlns:a16="http://schemas.microsoft.com/office/drawing/2014/main" id="{98BE05B3-1360-437C-8A95-28516B4FBAF8}"/>
                  </a:ext>
                </a:extLst>
              </p:cNvPr>
              <p:cNvSpPr txBox="1"/>
              <p:nvPr/>
            </p:nvSpPr>
            <p:spPr>
              <a:xfrm>
                <a:off x="1672756" y="4129465"/>
                <a:ext cx="19956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Всеволод </a:t>
                </a:r>
              </a:p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Бочаров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29" name="Straight Connector 26">
                <a:extLst>
                  <a:ext uri="{FF2B5EF4-FFF2-40B4-BE49-F238E27FC236}">
                    <a16:creationId xmlns:a16="http://schemas.microsoft.com/office/drawing/2014/main" id="{634C0A6A-7E02-4CD9-ABF0-C9BFF34C0C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30">
                <a:extLst>
                  <a:ext uri="{FF2B5EF4-FFF2-40B4-BE49-F238E27FC236}">
                    <a16:creationId xmlns:a16="http://schemas.microsoft.com/office/drawing/2014/main" id="{01A31662-D857-4723-BAD3-88BDDA3AD785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2F932F-E4D1-4AC0-B96C-79386E72FAB5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CB15822-5EF1-4778-B395-7C415A3ECCF7}"/>
              </a:ext>
            </a:extLst>
          </p:cNvPr>
          <p:cNvGrpSpPr/>
          <p:nvPr/>
        </p:nvGrpSpPr>
        <p:grpSpPr>
          <a:xfrm>
            <a:off x="5154282" y="3698476"/>
            <a:ext cx="2125003" cy="1295707"/>
            <a:chOff x="506972" y="4369858"/>
            <a:chExt cx="1741045" cy="1295707"/>
          </a:xfrm>
        </p:grpSpPr>
        <p:grpSp>
          <p:nvGrpSpPr>
            <p:cNvPr id="32" name="Group 7">
              <a:extLst>
                <a:ext uri="{FF2B5EF4-FFF2-40B4-BE49-F238E27FC236}">
                  <a16:creationId xmlns:a16="http://schemas.microsoft.com/office/drawing/2014/main" id="{3B287C70-2090-4EEE-A03A-8A9E1B096788}"/>
                </a:ext>
              </a:extLst>
            </p:cNvPr>
            <p:cNvGrpSpPr/>
            <p:nvPr/>
          </p:nvGrpSpPr>
          <p:grpSpPr>
            <a:xfrm>
              <a:off x="506972" y="4369858"/>
              <a:ext cx="1481896" cy="1264930"/>
              <a:chOff x="1100715" y="4129465"/>
              <a:chExt cx="2457720" cy="1264930"/>
            </a:xfrm>
          </p:grpSpPr>
          <p:sp>
            <p:nvSpPr>
              <p:cNvPr id="34" name="TextBox 11">
                <a:extLst>
                  <a:ext uri="{FF2B5EF4-FFF2-40B4-BE49-F238E27FC236}">
                    <a16:creationId xmlns:a16="http://schemas.microsoft.com/office/drawing/2014/main" id="{6227BC4C-89E7-490A-BAF5-75B2EBC2EEA2}"/>
                  </a:ext>
                </a:extLst>
              </p:cNvPr>
              <p:cNvSpPr txBox="1"/>
              <p:nvPr/>
            </p:nvSpPr>
            <p:spPr>
              <a:xfrm>
                <a:off x="1782759" y="4129465"/>
                <a:ext cx="17756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Илья </a:t>
                </a:r>
              </a:p>
              <a:p>
                <a:pPr algn="ctr"/>
                <a:r>
                  <a:rPr lang="ru-RU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Чуканов</a:t>
                </a:r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35" name="Straight Connector 26">
                <a:extLst>
                  <a:ext uri="{FF2B5EF4-FFF2-40B4-BE49-F238E27FC236}">
                    <a16:creationId xmlns:a16="http://schemas.microsoft.com/office/drawing/2014/main" id="{975901C5-B4F5-423D-80CF-A50E61A26F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0">
                <a:extLst>
                  <a:ext uri="{FF2B5EF4-FFF2-40B4-BE49-F238E27FC236}">
                    <a16:creationId xmlns:a16="http://schemas.microsoft.com/office/drawing/2014/main" id="{A6FDC404-92EB-4C65-9637-DD0CB2107D07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20BBE2B-F940-4277-9F1E-B807E189A1B8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8B712B30-BB24-49B9-A73A-4FB0F17E7947}"/>
              </a:ext>
            </a:extLst>
          </p:cNvPr>
          <p:cNvGrpSpPr/>
          <p:nvPr/>
        </p:nvGrpSpPr>
        <p:grpSpPr>
          <a:xfrm>
            <a:off x="7338011" y="3696248"/>
            <a:ext cx="2125003" cy="1295707"/>
            <a:chOff x="506972" y="4369858"/>
            <a:chExt cx="1741045" cy="1295707"/>
          </a:xfrm>
        </p:grpSpPr>
        <p:grpSp>
          <p:nvGrpSpPr>
            <p:cNvPr id="38" name="Group 7">
              <a:extLst>
                <a:ext uri="{FF2B5EF4-FFF2-40B4-BE49-F238E27FC236}">
                  <a16:creationId xmlns:a16="http://schemas.microsoft.com/office/drawing/2014/main" id="{FBC816C2-FF8D-4491-91FF-465C20C9F2DE}"/>
                </a:ext>
              </a:extLst>
            </p:cNvPr>
            <p:cNvGrpSpPr/>
            <p:nvPr/>
          </p:nvGrpSpPr>
          <p:grpSpPr>
            <a:xfrm>
              <a:off x="506972" y="4369858"/>
              <a:ext cx="1367634" cy="1264930"/>
              <a:chOff x="1100715" y="4129465"/>
              <a:chExt cx="2268217" cy="1264930"/>
            </a:xfrm>
          </p:grpSpPr>
          <p:sp>
            <p:nvSpPr>
              <p:cNvPr id="40" name="TextBox 11">
                <a:extLst>
                  <a:ext uri="{FF2B5EF4-FFF2-40B4-BE49-F238E27FC236}">
                    <a16:creationId xmlns:a16="http://schemas.microsoft.com/office/drawing/2014/main" id="{EA693E24-F0DF-4397-B5AB-6B358D4B6C75}"/>
                  </a:ext>
                </a:extLst>
              </p:cNvPr>
              <p:cNvSpPr txBox="1"/>
              <p:nvPr/>
            </p:nvSpPr>
            <p:spPr>
              <a:xfrm>
                <a:off x="1972266" y="4129465"/>
                <a:ext cx="13966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Ольга </a:t>
                </a:r>
              </a:p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Козий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41" name="Straight Connector 26">
                <a:extLst>
                  <a:ext uri="{FF2B5EF4-FFF2-40B4-BE49-F238E27FC236}">
                    <a16:creationId xmlns:a16="http://schemas.microsoft.com/office/drawing/2014/main" id="{F4FD04DF-73CB-4FAE-A810-F869AA3ACB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025E9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30">
                <a:extLst>
                  <a:ext uri="{FF2B5EF4-FFF2-40B4-BE49-F238E27FC236}">
                    <a16:creationId xmlns:a16="http://schemas.microsoft.com/office/drawing/2014/main" id="{40DED597-E9EC-4F86-B1CB-3D3F1CEC1495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5F1A8F-43C9-466D-847F-072713948AB8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62BE29DA-CD8D-4CCA-A711-CFA85730B29A}"/>
              </a:ext>
            </a:extLst>
          </p:cNvPr>
          <p:cNvGrpSpPr/>
          <p:nvPr/>
        </p:nvGrpSpPr>
        <p:grpSpPr>
          <a:xfrm>
            <a:off x="9694931" y="3665471"/>
            <a:ext cx="2125003" cy="1295707"/>
            <a:chOff x="506972" y="4369858"/>
            <a:chExt cx="1741045" cy="1295707"/>
          </a:xfrm>
        </p:grpSpPr>
        <p:grpSp>
          <p:nvGrpSpPr>
            <p:cNvPr id="44" name="Group 7">
              <a:extLst>
                <a:ext uri="{FF2B5EF4-FFF2-40B4-BE49-F238E27FC236}">
                  <a16:creationId xmlns:a16="http://schemas.microsoft.com/office/drawing/2014/main" id="{1ED3AF71-2F44-40C3-A12F-3688AF9DF9F7}"/>
                </a:ext>
              </a:extLst>
            </p:cNvPr>
            <p:cNvGrpSpPr/>
            <p:nvPr/>
          </p:nvGrpSpPr>
          <p:grpSpPr>
            <a:xfrm>
              <a:off x="506972" y="4369858"/>
              <a:ext cx="1578429" cy="1264930"/>
              <a:chOff x="1100715" y="4129465"/>
              <a:chExt cx="2617820" cy="1264930"/>
            </a:xfrm>
          </p:grpSpPr>
          <p:sp>
            <p:nvSpPr>
              <p:cNvPr id="46" name="TextBox 11">
                <a:extLst>
                  <a:ext uri="{FF2B5EF4-FFF2-40B4-BE49-F238E27FC236}">
                    <a16:creationId xmlns:a16="http://schemas.microsoft.com/office/drawing/2014/main" id="{EA8DCD3E-FBA8-447B-9885-2B42FA89899E}"/>
                  </a:ext>
                </a:extLst>
              </p:cNvPr>
              <p:cNvSpPr txBox="1"/>
              <p:nvPr/>
            </p:nvSpPr>
            <p:spPr>
              <a:xfrm>
                <a:off x="1622662" y="4129465"/>
                <a:ext cx="20958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Алиса </a:t>
                </a:r>
              </a:p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Миронова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47" name="Straight Connector 26">
                <a:extLst>
                  <a:ext uri="{FF2B5EF4-FFF2-40B4-BE49-F238E27FC236}">
                    <a16:creationId xmlns:a16="http://schemas.microsoft.com/office/drawing/2014/main" id="{A154D85C-AFF7-4964-863A-49398F11AA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025E9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30">
                <a:extLst>
                  <a:ext uri="{FF2B5EF4-FFF2-40B4-BE49-F238E27FC236}">
                    <a16:creationId xmlns:a16="http://schemas.microsoft.com/office/drawing/2014/main" id="{AE6B23C7-A430-423F-9696-F3B1674531F9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D031079-D23B-48A3-82D4-B3300E77B19B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Дизайнер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pic>
        <p:nvPicPr>
          <p:cNvPr id="49" name="Picture 2">
            <a:extLst>
              <a:ext uri="{FF2B5EF4-FFF2-40B4-BE49-F238E27FC236}">
                <a16:creationId xmlns:a16="http://schemas.microsoft.com/office/drawing/2014/main" id="{D8AB8EDB-E0DD-4B72-BB4F-C963FFF6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29" y="5276299"/>
            <a:ext cx="1479067" cy="147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78812C1-4B06-4377-928E-D866CAD78258}"/>
              </a:ext>
            </a:extLst>
          </p:cNvPr>
          <p:cNvSpPr txBox="1"/>
          <p:nvPr/>
        </p:nvSpPr>
        <p:spPr>
          <a:xfrm>
            <a:off x="343116" y="515697"/>
            <a:ext cx="2483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393457"/>
                </a:solidFill>
                <a:latin typeface="Montserrat" panose="00000800000000000000" pitchFamily="2" charset="-52"/>
              </a:rPr>
              <a:t>109 Team</a:t>
            </a:r>
            <a:endParaRPr lang="ru-RU" sz="3200" dirty="0">
              <a:solidFill>
                <a:srgbClr val="393457"/>
              </a:solidFill>
              <a:latin typeface="Montserrat" panose="00000800000000000000" pitchFamily="2" charset="-52"/>
            </a:endParaRPr>
          </a:p>
        </p:txBody>
      </p:sp>
      <p:sp>
        <p:nvSpPr>
          <p:cNvPr id="51" name="Подзаголовок 2">
            <a:extLst>
              <a:ext uri="{FF2B5EF4-FFF2-40B4-BE49-F238E27FC236}">
                <a16:creationId xmlns:a16="http://schemas.microsoft.com/office/drawing/2014/main" id="{C1B4E1B8-899C-46F7-A158-A519A5C631F9}"/>
              </a:ext>
            </a:extLst>
          </p:cNvPr>
          <p:cNvSpPr txBox="1">
            <a:spLocks/>
          </p:cNvSpPr>
          <p:nvPr/>
        </p:nvSpPr>
        <p:spPr>
          <a:xfrm>
            <a:off x="3666465" y="6065919"/>
            <a:ext cx="4859071" cy="3693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ru-RU" sz="1800" b="1" dirty="0">
                <a:solidFill>
                  <a:srgbClr val="404040"/>
                </a:solidFill>
                <a:latin typeface="Montserrat Medium" panose="00000600000000000000" pitchFamily="2" charset="-52"/>
                <a:ea typeface="Roboto" panose="02000000000000000000" pitchFamily="2" charset="0"/>
                <a:cs typeface="Roboto" panose="02000000000000000000" pitchFamily="2" charset="0"/>
              </a:rPr>
              <a:t>Куратор</a:t>
            </a:r>
            <a:r>
              <a:rPr lang="ru-RU" sz="1800" dirty="0">
                <a:solidFill>
                  <a:srgbClr val="404040"/>
                </a:solidFill>
                <a:latin typeface="Montserrat Medium" panose="00000600000000000000" pitchFamily="2" charset="-52"/>
                <a:ea typeface="Roboto" panose="02000000000000000000" pitchFamily="2" charset="0"/>
                <a:cs typeface="Roboto" panose="02000000000000000000" pitchFamily="2" charset="0"/>
              </a:rPr>
              <a:t>: Васина Вероника Николаевна</a:t>
            </a:r>
          </a:p>
        </p:txBody>
      </p:sp>
    </p:spTree>
    <p:extLst>
      <p:ext uri="{BB962C8B-B14F-4D97-AF65-F5344CB8AC3E}">
        <p14:creationId xmlns:p14="http://schemas.microsoft.com/office/powerpoint/2010/main" val="361883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 descr="Изображение выглядит как человек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25B9111F-F4F5-4E6B-8F8F-28272936D9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0" b="60"/>
          <a:stretch/>
        </p:blipFill>
        <p:spPr>
          <a:xfrm>
            <a:off x="520195" y="1911409"/>
            <a:ext cx="2014300" cy="2014300"/>
          </a:xfrm>
          <a:prstGeom prst="ellips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prstDash val="lgDashDot"/>
            <a:extLst>
              <a:ext uri="{C807C97D-BFC1-408E-A445-0C87EB9F89A2}">
                <ask:lineSketchStyleProps xmlns:ask="http://schemas.microsoft.com/office/drawing/2018/sketchyshapes" sd="878760193">
                  <a:custGeom>
                    <a:avLst/>
                    <a:gdLst>
                      <a:gd name="connsiteX0" fmla="*/ 0 w 2014300"/>
                      <a:gd name="connsiteY0" fmla="*/ 1007150 h 2014300"/>
                      <a:gd name="connsiteX1" fmla="*/ 1007150 w 2014300"/>
                      <a:gd name="connsiteY1" fmla="*/ 0 h 2014300"/>
                      <a:gd name="connsiteX2" fmla="*/ 2014300 w 2014300"/>
                      <a:gd name="connsiteY2" fmla="*/ 1007150 h 2014300"/>
                      <a:gd name="connsiteX3" fmla="*/ 1007150 w 2014300"/>
                      <a:gd name="connsiteY3" fmla="*/ 2014300 h 2014300"/>
                      <a:gd name="connsiteX4" fmla="*/ 0 w 2014300"/>
                      <a:gd name="connsiteY4" fmla="*/ 1007150 h 20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4300" h="2014300" fill="none" extrusionOk="0">
                        <a:moveTo>
                          <a:pt x="0" y="1007150"/>
                        </a:moveTo>
                        <a:cubicBezTo>
                          <a:pt x="41736" y="328403"/>
                          <a:pt x="472815" y="-13108"/>
                          <a:pt x="1007150" y="0"/>
                        </a:cubicBezTo>
                        <a:cubicBezTo>
                          <a:pt x="1473213" y="61205"/>
                          <a:pt x="2028040" y="461146"/>
                          <a:pt x="2014300" y="1007150"/>
                        </a:cubicBezTo>
                        <a:cubicBezTo>
                          <a:pt x="2009143" y="1587780"/>
                          <a:pt x="1498441" y="1982886"/>
                          <a:pt x="1007150" y="2014300"/>
                        </a:cubicBezTo>
                        <a:cubicBezTo>
                          <a:pt x="448818" y="1969843"/>
                          <a:pt x="83334" y="1609483"/>
                          <a:pt x="0" y="1007150"/>
                        </a:cubicBezTo>
                        <a:close/>
                      </a:path>
                      <a:path w="2014300" h="2014300" stroke="0" extrusionOk="0">
                        <a:moveTo>
                          <a:pt x="0" y="1007150"/>
                        </a:moveTo>
                        <a:cubicBezTo>
                          <a:pt x="155654" y="470241"/>
                          <a:pt x="458810" y="81199"/>
                          <a:pt x="1007150" y="0"/>
                        </a:cubicBezTo>
                        <a:cubicBezTo>
                          <a:pt x="1555257" y="-100601"/>
                          <a:pt x="2119786" y="382352"/>
                          <a:pt x="2014300" y="1007150"/>
                        </a:cubicBezTo>
                        <a:cubicBezTo>
                          <a:pt x="2030355" y="1580044"/>
                          <a:pt x="1533931" y="1903983"/>
                          <a:pt x="1007150" y="2014300"/>
                        </a:cubicBezTo>
                        <a:cubicBezTo>
                          <a:pt x="345591" y="2058626"/>
                          <a:pt x="12849" y="1585909"/>
                          <a:pt x="0" y="100715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2103BAC-ED70-4A3E-A548-36E13EDFD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2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A23BC97-6E22-494F-8487-7B591976B2B2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11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3FA1F2FC-54D6-4A97-A802-616A63DE3D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588809-D1FD-430A-BB91-F731BFBA862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2E943A9C-EE45-42C8-B878-8BC28B87CD2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4551B5-C415-4279-8CBF-13A7EC899E7D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31" name="Рисунок 30" descr="Изображение выглядит как человек, здание, внешний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DC67CA1E-455A-45A3-99D5-0DA103817C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976022" y="1911409"/>
            <a:ext cx="2014300" cy="20143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pic>
        <p:nvPicPr>
          <p:cNvPr id="29" name="Рисунок 28" descr="Изображение выглядит как человек, внешний, мужчина, кирпич&#10;&#10;Автоматически созданное описание">
            <a:extLst>
              <a:ext uri="{FF2B5EF4-FFF2-40B4-BE49-F238E27FC236}">
                <a16:creationId xmlns:a16="http://schemas.microsoft.com/office/drawing/2014/main" id="{02BBC41A-D00C-4D11-B774-F9358BB3F76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" t="21875" r="-173" b="3125"/>
          <a:stretch/>
        </p:blipFill>
        <p:spPr>
          <a:xfrm>
            <a:off x="5202443" y="1911409"/>
            <a:ext cx="2014300" cy="20143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</p:pic>
      <p:pic>
        <p:nvPicPr>
          <p:cNvPr id="35" name="Рисунок 34" descr="Изображение выглядит как человек, внешний, кирпич, строительный материал&#10;&#10;Автоматически созданное описание">
            <a:extLst>
              <a:ext uri="{FF2B5EF4-FFF2-40B4-BE49-F238E27FC236}">
                <a16:creationId xmlns:a16="http://schemas.microsoft.com/office/drawing/2014/main" id="{0FBB10C6-2F22-4EE7-9EA8-DEEC6D5651E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3" b="837"/>
          <a:stretch/>
        </p:blipFill>
        <p:spPr>
          <a:xfrm>
            <a:off x="7474573" y="1911409"/>
            <a:ext cx="2014300" cy="20143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pic>
        <p:nvPicPr>
          <p:cNvPr id="33" name="Рисунок 32" descr="Изображение выглядит как человек, здание, внешний,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CD84616C-3822-4130-B423-B7A37503E37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t="1527" r="-543" b="23472"/>
          <a:stretch/>
        </p:blipFill>
        <p:spPr>
          <a:xfrm>
            <a:off x="9746703" y="1911409"/>
            <a:ext cx="2014300" cy="20143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cxnSp>
        <p:nvCxnSpPr>
          <p:cNvPr id="39" name="Straight Connector 97">
            <a:extLst>
              <a:ext uri="{FF2B5EF4-FFF2-40B4-BE49-F238E27FC236}">
                <a16:creationId xmlns:a16="http://schemas.microsoft.com/office/drawing/2014/main" id="{EC979DFA-DD50-4BCB-A177-4A127DEE8366}"/>
              </a:ext>
            </a:extLst>
          </p:cNvPr>
          <p:cNvCxnSpPr>
            <a:cxnSpLocks/>
          </p:cNvCxnSpPr>
          <p:nvPr/>
        </p:nvCxnSpPr>
        <p:spPr>
          <a:xfrm>
            <a:off x="2775051" y="2039648"/>
            <a:ext cx="0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97">
            <a:extLst>
              <a:ext uri="{FF2B5EF4-FFF2-40B4-BE49-F238E27FC236}">
                <a16:creationId xmlns:a16="http://schemas.microsoft.com/office/drawing/2014/main" id="{97273A66-FD39-477E-8148-5EEE76587716}"/>
              </a:ext>
            </a:extLst>
          </p:cNvPr>
          <p:cNvCxnSpPr>
            <a:cxnSpLocks/>
          </p:cNvCxnSpPr>
          <p:nvPr/>
        </p:nvCxnSpPr>
        <p:spPr>
          <a:xfrm>
            <a:off x="5075565" y="2039648"/>
            <a:ext cx="0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97">
            <a:extLst>
              <a:ext uri="{FF2B5EF4-FFF2-40B4-BE49-F238E27FC236}">
                <a16:creationId xmlns:a16="http://schemas.microsoft.com/office/drawing/2014/main" id="{D76EB58A-61C0-4CE8-B706-8E0A3C58C5A9}"/>
              </a:ext>
            </a:extLst>
          </p:cNvPr>
          <p:cNvCxnSpPr>
            <a:cxnSpLocks/>
          </p:cNvCxnSpPr>
          <p:nvPr/>
        </p:nvCxnSpPr>
        <p:spPr>
          <a:xfrm>
            <a:off x="7372973" y="2039648"/>
            <a:ext cx="0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97">
            <a:extLst>
              <a:ext uri="{FF2B5EF4-FFF2-40B4-BE49-F238E27FC236}">
                <a16:creationId xmlns:a16="http://schemas.microsoft.com/office/drawing/2014/main" id="{E874C6B3-B591-431C-B94E-343C6DDD84DC}"/>
              </a:ext>
            </a:extLst>
          </p:cNvPr>
          <p:cNvCxnSpPr>
            <a:cxnSpLocks/>
          </p:cNvCxnSpPr>
          <p:nvPr/>
        </p:nvCxnSpPr>
        <p:spPr>
          <a:xfrm>
            <a:off x="9615430" y="2039648"/>
            <a:ext cx="0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81952E54-9CF0-4A59-AE00-F4C67B29E887}"/>
              </a:ext>
            </a:extLst>
          </p:cNvPr>
          <p:cNvGrpSpPr/>
          <p:nvPr/>
        </p:nvGrpSpPr>
        <p:grpSpPr>
          <a:xfrm>
            <a:off x="205987" y="4115250"/>
            <a:ext cx="2108932" cy="1326485"/>
            <a:chOff x="506972" y="4369858"/>
            <a:chExt cx="1727878" cy="1326485"/>
          </a:xfrm>
        </p:grpSpPr>
        <p:grpSp>
          <p:nvGrpSpPr>
            <p:cNvPr id="47" name="Group 7">
              <a:extLst>
                <a:ext uri="{FF2B5EF4-FFF2-40B4-BE49-F238E27FC236}">
                  <a16:creationId xmlns:a16="http://schemas.microsoft.com/office/drawing/2014/main" id="{BCBBD0A3-7717-4447-AFE3-DEABC1A4B4C9}"/>
                </a:ext>
              </a:extLst>
            </p:cNvPr>
            <p:cNvGrpSpPr/>
            <p:nvPr/>
          </p:nvGrpSpPr>
          <p:grpSpPr>
            <a:xfrm>
              <a:off x="506972" y="4369858"/>
              <a:ext cx="1643886" cy="1295707"/>
              <a:chOff x="1100715" y="4129465"/>
              <a:chExt cx="2726378" cy="1295707"/>
            </a:xfrm>
          </p:grpSpPr>
          <p:sp>
            <p:nvSpPr>
              <p:cNvPr id="48" name="TextBox 11">
                <a:extLst>
                  <a:ext uri="{FF2B5EF4-FFF2-40B4-BE49-F238E27FC236}">
                    <a16:creationId xmlns:a16="http://schemas.microsoft.com/office/drawing/2014/main" id="{BF831961-CBB2-433D-B9F0-DFC5FF002DF2}"/>
                  </a:ext>
                </a:extLst>
              </p:cNvPr>
              <p:cNvSpPr txBox="1"/>
              <p:nvPr/>
            </p:nvSpPr>
            <p:spPr>
              <a:xfrm>
                <a:off x="2001320" y="4129465"/>
                <a:ext cx="18257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Сергей </a:t>
                </a:r>
              </a:p>
              <a:p>
                <a:pPr algn="ctr"/>
                <a:r>
                  <a:rPr lang="ru-RU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Киприн</a:t>
                </a:r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49" name="Straight Connector 26">
                <a:extLst>
                  <a:ext uri="{FF2B5EF4-FFF2-40B4-BE49-F238E27FC236}">
                    <a16:creationId xmlns:a16="http://schemas.microsoft.com/office/drawing/2014/main" id="{91A6D0B9-A964-4BED-B692-DF258FAFC9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7467" y="4888839"/>
                <a:ext cx="813477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0730EADA-7AD0-4EA2-B5D5-D3301D10BB94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1C758D1-CF3E-4BCF-99ED-465030E91864}"/>
                </a:ext>
              </a:extLst>
            </p:cNvPr>
            <p:cNvSpPr txBox="1"/>
            <p:nvPr/>
          </p:nvSpPr>
          <p:spPr>
            <a:xfrm>
              <a:off x="966004" y="5327011"/>
              <a:ext cx="1268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Тимлид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A4755DBF-31DC-4809-ABAC-6B1ABBEDF2A9}"/>
              </a:ext>
            </a:extLst>
          </p:cNvPr>
          <p:cNvGrpSpPr/>
          <p:nvPr/>
        </p:nvGrpSpPr>
        <p:grpSpPr>
          <a:xfrm>
            <a:off x="2833109" y="4115250"/>
            <a:ext cx="2125003" cy="1326485"/>
            <a:chOff x="506972" y="4369858"/>
            <a:chExt cx="1741045" cy="1326485"/>
          </a:xfrm>
        </p:grpSpPr>
        <p:grpSp>
          <p:nvGrpSpPr>
            <p:cNvPr id="62" name="Group 7">
              <a:extLst>
                <a:ext uri="{FF2B5EF4-FFF2-40B4-BE49-F238E27FC236}">
                  <a16:creationId xmlns:a16="http://schemas.microsoft.com/office/drawing/2014/main" id="{1AC4A7DE-1B90-47B2-AA9F-B2288A34CB99}"/>
                </a:ext>
              </a:extLst>
            </p:cNvPr>
            <p:cNvGrpSpPr/>
            <p:nvPr/>
          </p:nvGrpSpPr>
          <p:grpSpPr>
            <a:xfrm>
              <a:off x="506972" y="4369858"/>
              <a:ext cx="1607321" cy="1295707"/>
              <a:chOff x="1100715" y="4129465"/>
              <a:chExt cx="2665735" cy="1295707"/>
            </a:xfrm>
          </p:grpSpPr>
          <p:sp>
            <p:nvSpPr>
              <p:cNvPr id="64" name="TextBox 11">
                <a:extLst>
                  <a:ext uri="{FF2B5EF4-FFF2-40B4-BE49-F238E27FC236}">
                    <a16:creationId xmlns:a16="http://schemas.microsoft.com/office/drawing/2014/main" id="{DA58A318-9FD9-4DDF-AAD8-06F081656307}"/>
                  </a:ext>
                </a:extLst>
              </p:cNvPr>
              <p:cNvSpPr txBox="1"/>
              <p:nvPr/>
            </p:nvSpPr>
            <p:spPr>
              <a:xfrm>
                <a:off x="1574737" y="4129465"/>
                <a:ext cx="219171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Всеволод </a:t>
                </a:r>
              </a:p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Бочаров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65" name="Straight Connector 26">
                <a:extLst>
                  <a:ext uri="{FF2B5EF4-FFF2-40B4-BE49-F238E27FC236}">
                    <a16:creationId xmlns:a16="http://schemas.microsoft.com/office/drawing/2014/main" id="{2C34484F-7AEF-4227-B825-F330AC6A4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30">
                <a:extLst>
                  <a:ext uri="{FF2B5EF4-FFF2-40B4-BE49-F238E27FC236}">
                    <a16:creationId xmlns:a16="http://schemas.microsoft.com/office/drawing/2014/main" id="{3FE48652-9C8A-4697-8E79-AEC4C23FE61D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322D1A5-8A16-4105-9D97-27F0AF201A3C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1466147B-1AD0-4EA1-8B4A-53017D0E5AC9}"/>
              </a:ext>
            </a:extLst>
          </p:cNvPr>
          <p:cNvGrpSpPr/>
          <p:nvPr/>
        </p:nvGrpSpPr>
        <p:grpSpPr>
          <a:xfrm>
            <a:off x="5046198" y="4115250"/>
            <a:ext cx="2125003" cy="1326485"/>
            <a:chOff x="506972" y="4369858"/>
            <a:chExt cx="1741045" cy="1326485"/>
          </a:xfrm>
        </p:grpSpPr>
        <p:grpSp>
          <p:nvGrpSpPr>
            <p:cNvPr id="74" name="Group 7">
              <a:extLst>
                <a:ext uri="{FF2B5EF4-FFF2-40B4-BE49-F238E27FC236}">
                  <a16:creationId xmlns:a16="http://schemas.microsoft.com/office/drawing/2014/main" id="{E656C2CB-88A5-4278-9CDE-45B600EEAFE8}"/>
                </a:ext>
              </a:extLst>
            </p:cNvPr>
            <p:cNvGrpSpPr/>
            <p:nvPr/>
          </p:nvGrpSpPr>
          <p:grpSpPr>
            <a:xfrm>
              <a:off x="506972" y="4369858"/>
              <a:ext cx="1533774" cy="1295707"/>
              <a:chOff x="1100715" y="4129465"/>
              <a:chExt cx="2543760" cy="1295707"/>
            </a:xfrm>
          </p:grpSpPr>
          <p:sp>
            <p:nvSpPr>
              <p:cNvPr id="76" name="TextBox 11">
                <a:extLst>
                  <a:ext uri="{FF2B5EF4-FFF2-40B4-BE49-F238E27FC236}">
                    <a16:creationId xmlns:a16="http://schemas.microsoft.com/office/drawing/2014/main" id="{E720402B-CF9A-49BC-B291-AAB3873C9734}"/>
                  </a:ext>
                </a:extLst>
              </p:cNvPr>
              <p:cNvSpPr txBox="1"/>
              <p:nvPr/>
            </p:nvSpPr>
            <p:spPr>
              <a:xfrm>
                <a:off x="1696720" y="4129465"/>
                <a:ext cx="194775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Илья </a:t>
                </a:r>
              </a:p>
              <a:p>
                <a:pPr algn="ctr"/>
                <a:r>
                  <a:rPr lang="ru-RU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Чуканов</a:t>
                </a:r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77" name="Straight Connector 26">
                <a:extLst>
                  <a:ext uri="{FF2B5EF4-FFF2-40B4-BE49-F238E27FC236}">
                    <a16:creationId xmlns:a16="http://schemas.microsoft.com/office/drawing/2014/main" id="{E4623E28-C9C1-4BD2-9E8E-D9E570A1F5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Rectangle 30">
                <a:extLst>
                  <a:ext uri="{FF2B5EF4-FFF2-40B4-BE49-F238E27FC236}">
                    <a16:creationId xmlns:a16="http://schemas.microsoft.com/office/drawing/2014/main" id="{E18D161D-8B07-402C-8794-707942B4F819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6F5B462-8E93-47D8-94C7-05678F8C6288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59E67F4B-D052-4CD9-9884-29B64E8F2EB3}"/>
              </a:ext>
            </a:extLst>
          </p:cNvPr>
          <p:cNvGrpSpPr/>
          <p:nvPr/>
        </p:nvGrpSpPr>
        <p:grpSpPr>
          <a:xfrm>
            <a:off x="7419221" y="4115250"/>
            <a:ext cx="2125003" cy="1326485"/>
            <a:chOff x="506972" y="4369858"/>
            <a:chExt cx="1741045" cy="1326485"/>
          </a:xfrm>
        </p:grpSpPr>
        <p:grpSp>
          <p:nvGrpSpPr>
            <p:cNvPr id="80" name="Group 7">
              <a:extLst>
                <a:ext uri="{FF2B5EF4-FFF2-40B4-BE49-F238E27FC236}">
                  <a16:creationId xmlns:a16="http://schemas.microsoft.com/office/drawing/2014/main" id="{50218CE1-28F2-4E46-B50F-7EB53CF04CF6}"/>
                </a:ext>
              </a:extLst>
            </p:cNvPr>
            <p:cNvGrpSpPr/>
            <p:nvPr/>
          </p:nvGrpSpPr>
          <p:grpSpPr>
            <a:xfrm>
              <a:off x="506972" y="4369858"/>
              <a:ext cx="1407035" cy="1295707"/>
              <a:chOff x="1100715" y="4129465"/>
              <a:chExt cx="2333564" cy="1295707"/>
            </a:xfrm>
          </p:grpSpPr>
          <p:sp>
            <p:nvSpPr>
              <p:cNvPr id="82" name="TextBox 11">
                <a:extLst>
                  <a:ext uri="{FF2B5EF4-FFF2-40B4-BE49-F238E27FC236}">
                    <a16:creationId xmlns:a16="http://schemas.microsoft.com/office/drawing/2014/main" id="{DAF7F762-E465-4B6F-B68A-484A50700CDA}"/>
                  </a:ext>
                </a:extLst>
              </p:cNvPr>
              <p:cNvSpPr txBox="1"/>
              <p:nvPr/>
            </p:nvSpPr>
            <p:spPr>
              <a:xfrm>
                <a:off x="1906917" y="4129465"/>
                <a:ext cx="152736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Ольга </a:t>
                </a:r>
              </a:p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Козий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83" name="Straight Connector 26">
                <a:extLst>
                  <a:ext uri="{FF2B5EF4-FFF2-40B4-BE49-F238E27FC236}">
                    <a16:creationId xmlns:a16="http://schemas.microsoft.com/office/drawing/2014/main" id="{F914B858-9F4F-444A-B1F5-D805CA2118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025E9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Rectangle 30">
                <a:extLst>
                  <a:ext uri="{FF2B5EF4-FFF2-40B4-BE49-F238E27FC236}">
                    <a16:creationId xmlns:a16="http://schemas.microsoft.com/office/drawing/2014/main" id="{C0CD65FD-A2D4-43C7-BA7D-2420C54E2D56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437668A-E3C2-46C0-BBDD-AA10798CE62C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85" name="Группа 84">
            <a:extLst>
              <a:ext uri="{FF2B5EF4-FFF2-40B4-BE49-F238E27FC236}">
                <a16:creationId xmlns:a16="http://schemas.microsoft.com/office/drawing/2014/main" id="{CA3174D2-711F-4842-A2C4-0730A2F2880A}"/>
              </a:ext>
            </a:extLst>
          </p:cNvPr>
          <p:cNvGrpSpPr/>
          <p:nvPr/>
        </p:nvGrpSpPr>
        <p:grpSpPr>
          <a:xfrm>
            <a:off x="9776099" y="4115250"/>
            <a:ext cx="2125003" cy="1326485"/>
            <a:chOff x="506972" y="4369858"/>
            <a:chExt cx="1741045" cy="1326485"/>
          </a:xfrm>
        </p:grpSpPr>
        <p:grpSp>
          <p:nvGrpSpPr>
            <p:cNvPr id="86" name="Group 7">
              <a:extLst>
                <a:ext uri="{FF2B5EF4-FFF2-40B4-BE49-F238E27FC236}">
                  <a16:creationId xmlns:a16="http://schemas.microsoft.com/office/drawing/2014/main" id="{C9C5A884-1380-4F4C-AB38-F84912B01CAE}"/>
                </a:ext>
              </a:extLst>
            </p:cNvPr>
            <p:cNvGrpSpPr/>
            <p:nvPr/>
          </p:nvGrpSpPr>
          <p:grpSpPr>
            <a:xfrm>
              <a:off x="506972" y="4369858"/>
              <a:ext cx="1640814" cy="1295707"/>
              <a:chOff x="1100715" y="4129465"/>
              <a:chExt cx="2721286" cy="1295707"/>
            </a:xfrm>
          </p:grpSpPr>
          <p:sp>
            <p:nvSpPr>
              <p:cNvPr id="88" name="TextBox 11">
                <a:extLst>
                  <a:ext uri="{FF2B5EF4-FFF2-40B4-BE49-F238E27FC236}">
                    <a16:creationId xmlns:a16="http://schemas.microsoft.com/office/drawing/2014/main" id="{B7261118-A035-4E89-90AB-CD6F60CD4FAD}"/>
                  </a:ext>
                </a:extLst>
              </p:cNvPr>
              <p:cNvSpPr txBox="1"/>
              <p:nvPr/>
            </p:nvSpPr>
            <p:spPr>
              <a:xfrm>
                <a:off x="1519198" y="4129465"/>
                <a:ext cx="230280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Алиса </a:t>
                </a:r>
              </a:p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Миронова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89" name="Straight Connector 26">
                <a:extLst>
                  <a:ext uri="{FF2B5EF4-FFF2-40B4-BE49-F238E27FC236}">
                    <a16:creationId xmlns:a16="http://schemas.microsoft.com/office/drawing/2014/main" id="{954A5CBF-A7C6-4B8D-AA80-F71AB0C890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025E9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30">
                <a:extLst>
                  <a:ext uri="{FF2B5EF4-FFF2-40B4-BE49-F238E27FC236}">
                    <a16:creationId xmlns:a16="http://schemas.microsoft.com/office/drawing/2014/main" id="{FD19B2B8-10BF-4B91-9A01-74DCC93DA687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14DEA3E-197A-4E86-B2DA-6E254D9C282D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Дизайнер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236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94FAE5D-2075-4864-A60F-6DF10095B6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r="16843"/>
          <a:stretch/>
        </p:blipFill>
        <p:spPr>
          <a:xfrm>
            <a:off x="-3613389" y="1370917"/>
            <a:ext cx="10138456" cy="4730654"/>
          </a:xfrm>
          <a:prstGeom prst="rect">
            <a:avLst/>
          </a:prstGeom>
        </p:spPr>
      </p:pic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783233FC-C6C8-4AA1-AEC4-01E50ACC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3</a:t>
            </a:fld>
            <a:endParaRPr lang="ru-RU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5CCE805B-5A64-4715-AD6D-566C99C89CE6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25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58565A71-88DF-4385-9ADE-FB859CC018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3E7313-DFD4-4CE6-8CCD-283D2F0DBBFA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FBE4261-07BD-4D8A-9FA6-C19759AF7559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71E5B7-6424-4602-A3CF-D6DC0C99C3F2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BE07E50-E997-4784-BB6D-04CF4C66C515}"/>
              </a:ext>
            </a:extLst>
          </p:cNvPr>
          <p:cNvSpPr/>
          <p:nvPr/>
        </p:nvSpPr>
        <p:spPr>
          <a:xfrm>
            <a:off x="7188877" y="1911522"/>
            <a:ext cx="37930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rgbClr val="F18975"/>
                </a:solidFill>
                <a:latin typeface="Montserrat Medium" panose="00000600000000000000" pitchFamily="2" charset="-52"/>
              </a:rPr>
              <a:t>174 907 537 </a:t>
            </a:r>
            <a:r>
              <a:rPr lang="ru-RU" dirty="0">
                <a:solidFill>
                  <a:srgbClr val="393457"/>
                </a:solidFill>
                <a:latin typeface="Montserrat Medium" panose="00000600000000000000" pitchFamily="2" charset="-52"/>
              </a:rPr>
              <a:t>людей</a:t>
            </a:r>
            <a:endParaRPr lang="ru-RU" sz="3600" dirty="0">
              <a:solidFill>
                <a:srgbClr val="393457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EF64F5B-4942-4B8B-8861-AF5A319876C9}"/>
              </a:ext>
            </a:extLst>
          </p:cNvPr>
          <p:cNvSpPr/>
          <p:nvPr/>
        </p:nvSpPr>
        <p:spPr>
          <a:xfrm>
            <a:off x="7188877" y="2508171"/>
            <a:ext cx="43252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93457"/>
                </a:solidFill>
                <a:latin typeface="Montserrat Medium" panose="00000600000000000000" pitchFamily="2" charset="-52"/>
              </a:rPr>
              <a:t>по всему миру заражено </a:t>
            </a:r>
            <a:r>
              <a:rPr lang="en-US" dirty="0">
                <a:solidFill>
                  <a:srgbClr val="393457"/>
                </a:solidFill>
                <a:latin typeface="Montserrat Medium" panose="00000600000000000000" pitchFamily="2" charset="-52"/>
              </a:rPr>
              <a:t>Covid-19</a:t>
            </a:r>
          </a:p>
          <a:p>
            <a:endParaRPr lang="ru-RU" dirty="0">
              <a:solidFill>
                <a:srgbClr val="393457"/>
              </a:solidFill>
              <a:latin typeface="Montserrat Medium" panose="00000600000000000000" pitchFamily="2" charset="-52"/>
            </a:endParaRPr>
          </a:p>
        </p:txBody>
      </p:sp>
      <p:cxnSp>
        <p:nvCxnSpPr>
          <p:cNvPr id="15" name="Straight Connector 97">
            <a:extLst>
              <a:ext uri="{FF2B5EF4-FFF2-40B4-BE49-F238E27FC236}">
                <a16:creationId xmlns:a16="http://schemas.microsoft.com/office/drawing/2014/main" id="{BD4BA8CF-3E17-4134-8F16-9569EAB0B410}"/>
              </a:ext>
            </a:extLst>
          </p:cNvPr>
          <p:cNvCxnSpPr>
            <a:cxnSpLocks/>
          </p:cNvCxnSpPr>
          <p:nvPr/>
        </p:nvCxnSpPr>
        <p:spPr>
          <a:xfrm flipH="1">
            <a:off x="7262113" y="3025491"/>
            <a:ext cx="3951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7A2293C-D860-4D36-87BE-7CE57AFD2AF7}"/>
              </a:ext>
            </a:extLst>
          </p:cNvPr>
          <p:cNvSpPr/>
          <p:nvPr/>
        </p:nvSpPr>
        <p:spPr>
          <a:xfrm>
            <a:off x="7188877" y="3214000"/>
            <a:ext cx="4164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rgbClr val="F18975"/>
                </a:solidFill>
                <a:latin typeface="Montserrat Medium" panose="00000600000000000000" pitchFamily="2" charset="-52"/>
              </a:rPr>
              <a:t>158 685 684 </a:t>
            </a:r>
            <a:r>
              <a:rPr lang="ru-RU" dirty="0">
                <a:solidFill>
                  <a:srgbClr val="393457"/>
                </a:solidFill>
                <a:latin typeface="Montserrat Medium" panose="00000600000000000000" pitchFamily="2" charset="-52"/>
              </a:rPr>
              <a:t>человека</a:t>
            </a:r>
            <a:endParaRPr lang="ru-RU" sz="3600" dirty="0">
              <a:solidFill>
                <a:srgbClr val="393457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44ED8E7-73DB-4274-8B26-E7D5F8020D4F}"/>
              </a:ext>
            </a:extLst>
          </p:cNvPr>
          <p:cNvSpPr/>
          <p:nvPr/>
        </p:nvSpPr>
        <p:spPr>
          <a:xfrm>
            <a:off x="7188877" y="3837787"/>
            <a:ext cx="43252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93457"/>
                </a:solidFill>
                <a:latin typeface="Montserrat Medium" panose="00000600000000000000" pitchFamily="2" charset="-52"/>
              </a:rPr>
              <a:t>смогли вылечится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1A6C52F-CA2A-4755-923D-55FF0039408B}"/>
              </a:ext>
            </a:extLst>
          </p:cNvPr>
          <p:cNvSpPr/>
          <p:nvPr/>
        </p:nvSpPr>
        <p:spPr>
          <a:xfrm>
            <a:off x="7188877" y="4456980"/>
            <a:ext cx="23775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rgbClr val="F18975"/>
                </a:solidFill>
                <a:latin typeface="Montserrat Medium" panose="00000600000000000000" pitchFamily="2" charset="-52"/>
              </a:rPr>
              <a:t>3 766 629</a:t>
            </a:r>
            <a:endParaRPr lang="ru-RU" sz="3600" dirty="0">
              <a:solidFill>
                <a:srgbClr val="393457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280EC58-810E-465D-8C2D-FE310EA964F8}"/>
              </a:ext>
            </a:extLst>
          </p:cNvPr>
          <p:cNvSpPr/>
          <p:nvPr/>
        </p:nvSpPr>
        <p:spPr>
          <a:xfrm>
            <a:off x="7188877" y="5053629"/>
            <a:ext cx="4470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93457"/>
                </a:solidFill>
                <a:latin typeface="Montserrat Medium" panose="00000600000000000000" pitchFamily="2" charset="-52"/>
              </a:rPr>
              <a:t>по всему миру погибло от </a:t>
            </a:r>
            <a:r>
              <a:rPr lang="en-US" dirty="0">
                <a:solidFill>
                  <a:srgbClr val="393457"/>
                </a:solidFill>
                <a:latin typeface="Montserrat Medium" panose="00000600000000000000" pitchFamily="2" charset="-52"/>
              </a:rPr>
              <a:t>Covid-19</a:t>
            </a:r>
            <a:endParaRPr lang="ru-RU" dirty="0">
              <a:solidFill>
                <a:srgbClr val="393457"/>
              </a:solidFill>
              <a:latin typeface="Montserrat Medium" panose="00000600000000000000" pitchFamily="2" charset="-52"/>
            </a:endParaRPr>
          </a:p>
        </p:txBody>
      </p:sp>
      <p:cxnSp>
        <p:nvCxnSpPr>
          <p:cNvPr id="31" name="Straight Connector 97">
            <a:extLst>
              <a:ext uri="{FF2B5EF4-FFF2-40B4-BE49-F238E27FC236}">
                <a16:creationId xmlns:a16="http://schemas.microsoft.com/office/drawing/2014/main" id="{AE0CA72C-D66C-47E4-B200-E95FE3D57E49}"/>
              </a:ext>
            </a:extLst>
          </p:cNvPr>
          <p:cNvCxnSpPr>
            <a:cxnSpLocks/>
          </p:cNvCxnSpPr>
          <p:nvPr/>
        </p:nvCxnSpPr>
        <p:spPr>
          <a:xfrm flipH="1">
            <a:off x="7262113" y="4413565"/>
            <a:ext cx="3951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08523B-CD84-43A3-A7D7-F3DA38080592}"/>
              </a:ext>
            </a:extLst>
          </p:cNvPr>
          <p:cNvSpPr txBox="1"/>
          <p:nvPr/>
        </p:nvSpPr>
        <p:spPr>
          <a:xfrm>
            <a:off x="7258263" y="5632212"/>
            <a:ext cx="416492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-52"/>
              </a:rPr>
              <a:t>Приведенная статистика по России предоставляется Роспотребнадзором РФ. Статистика по странам мира формируется на основании данных от 18 официальных мировых статистических агентств. </a:t>
            </a:r>
            <a:br>
              <a:rPr lang="ru-RU" sz="1100" dirty="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-52"/>
              </a:rPr>
            </a:br>
            <a:endParaRPr lang="ru-RU" sz="1100" dirty="0">
              <a:solidFill>
                <a:schemeClr val="bg1">
                  <a:lumMod val="65000"/>
                </a:schemeClr>
              </a:solidFill>
              <a:latin typeface="Montserrat Medium" panose="00000600000000000000" pitchFamily="2" charset="-52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8726D0F-B796-4052-AD64-9B8DDDDD7BFE}"/>
              </a:ext>
            </a:extLst>
          </p:cNvPr>
          <p:cNvSpPr/>
          <p:nvPr/>
        </p:nvSpPr>
        <p:spPr>
          <a:xfrm>
            <a:off x="290228" y="6356350"/>
            <a:ext cx="32911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-52"/>
              </a:rPr>
              <a:t>https://coronavirus-monitor.info/#stats</a:t>
            </a:r>
          </a:p>
        </p:txBody>
      </p:sp>
    </p:spTree>
    <p:extLst>
      <p:ext uri="{BB962C8B-B14F-4D97-AF65-F5344CB8AC3E}">
        <p14:creationId xmlns:p14="http://schemas.microsoft.com/office/powerpoint/2010/main" val="265470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BBDC5E69-4D79-4AD9-B889-E148369482FE}"/>
              </a:ext>
            </a:extLst>
          </p:cNvPr>
          <p:cNvSpPr/>
          <p:nvPr/>
        </p:nvSpPr>
        <p:spPr>
          <a:xfrm>
            <a:off x="6560146" y="2800355"/>
            <a:ext cx="4536843" cy="1404659"/>
          </a:xfrm>
          <a:prstGeom prst="roundRect">
            <a:avLst>
              <a:gd name="adj" fmla="val 5613"/>
            </a:avLst>
          </a:prstGeom>
          <a:noFill/>
          <a:ln>
            <a:solidFill>
              <a:srgbClr val="00B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CEFD6AD5-792C-420E-ADBB-F93707E0B33D}"/>
              </a:ext>
            </a:extLst>
          </p:cNvPr>
          <p:cNvSpPr/>
          <p:nvPr/>
        </p:nvSpPr>
        <p:spPr>
          <a:xfrm>
            <a:off x="6321961" y="2276972"/>
            <a:ext cx="3339624" cy="794032"/>
          </a:xfrm>
          <a:prstGeom prst="roundRect">
            <a:avLst>
              <a:gd name="adj" fmla="val 5803"/>
            </a:avLst>
          </a:prstGeom>
          <a:solidFill>
            <a:srgbClr val="00B0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B40FFAA0-AA41-466A-A835-A63B164EDF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589019"/>
              </p:ext>
            </p:extLst>
          </p:nvPr>
        </p:nvGraphicFramePr>
        <p:xfrm>
          <a:off x="178525" y="776377"/>
          <a:ext cx="6143436" cy="5032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02D11A-56B6-4A62-81D6-91377C388E74}"/>
              </a:ext>
            </a:extLst>
          </p:cNvPr>
          <p:cNvSpPr txBox="1"/>
          <p:nvPr/>
        </p:nvSpPr>
        <p:spPr>
          <a:xfrm>
            <a:off x="7010516" y="3124030"/>
            <a:ext cx="3632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Black" panose="00000A00000000000000" pitchFamily="2" charset="-52"/>
              </a:rPr>
              <a:t>18 – 25 лет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EAA7C8-2ADC-4335-B5B1-53DA36577ED2}"/>
              </a:ext>
            </a:extLst>
          </p:cNvPr>
          <p:cNvSpPr txBox="1"/>
          <p:nvPr/>
        </p:nvSpPr>
        <p:spPr>
          <a:xfrm>
            <a:off x="6321961" y="2473933"/>
            <a:ext cx="363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Montserrat" panose="00000800000000000000" pitchFamily="2" charset="-52"/>
              </a:rPr>
              <a:t>ЦЕЛЕВАЯ АУДИТОРИЯ</a:t>
            </a: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9122882F-9462-4D57-93CA-2A3F00FE1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4</a:t>
            </a:fld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E6D934B-FDFD-4506-BC00-937B867AACFE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23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D3773EB4-98F1-442A-A6C3-72C3466573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371AA6-C8C0-4F8F-96FD-A221B725808C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698F213-3833-443B-9E12-8DB472139005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EB1EC5-17FD-4733-875E-91D3BA486D80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0882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18">
            <a:extLst>
              <a:ext uri="{FF2B5EF4-FFF2-40B4-BE49-F238E27FC236}">
                <a16:creationId xmlns:a16="http://schemas.microsoft.com/office/drawing/2014/main" id="{648A143C-33D5-4DDC-9B62-4DBEBB1C0A73}"/>
              </a:ext>
            </a:extLst>
          </p:cNvPr>
          <p:cNvSpPr/>
          <p:nvPr/>
        </p:nvSpPr>
        <p:spPr>
          <a:xfrm>
            <a:off x="9144447" y="1204686"/>
            <a:ext cx="2670183" cy="5228609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Скругленный прямоугольник 3">
            <a:extLst>
              <a:ext uri="{FF2B5EF4-FFF2-40B4-BE49-F238E27FC236}">
                <a16:creationId xmlns:a16="http://schemas.microsoft.com/office/drawing/2014/main" id="{7FDEB72F-5A77-46FB-B7B0-17D396CFD30A}"/>
              </a:ext>
            </a:extLst>
          </p:cNvPr>
          <p:cNvSpPr/>
          <p:nvPr/>
        </p:nvSpPr>
        <p:spPr>
          <a:xfrm>
            <a:off x="1297414" y="2862977"/>
            <a:ext cx="2484000" cy="1745569"/>
          </a:xfrm>
          <a:prstGeom prst="roundRect">
            <a:avLst>
              <a:gd name="adj" fmla="val 3264"/>
            </a:avLst>
          </a:prstGeom>
          <a:noFill/>
          <a:ln w="19050">
            <a:solidFill>
              <a:srgbClr val="878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Скругленный прямоугольник 3">
            <a:extLst>
              <a:ext uri="{FF2B5EF4-FFF2-40B4-BE49-F238E27FC236}">
                <a16:creationId xmlns:a16="http://schemas.microsoft.com/office/drawing/2014/main" id="{6B0E75E6-CA46-4441-8F0F-A71F3FFBD768}"/>
              </a:ext>
            </a:extLst>
          </p:cNvPr>
          <p:cNvSpPr/>
          <p:nvPr/>
        </p:nvSpPr>
        <p:spPr>
          <a:xfrm>
            <a:off x="3926115" y="2862977"/>
            <a:ext cx="2482388" cy="1745569"/>
          </a:xfrm>
          <a:prstGeom prst="roundRect">
            <a:avLst>
              <a:gd name="adj" fmla="val 3264"/>
            </a:avLst>
          </a:prstGeom>
          <a:noFill/>
          <a:ln w="19050">
            <a:solidFill>
              <a:srgbClr val="878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Скругленный прямоугольник 3">
            <a:extLst>
              <a:ext uri="{FF2B5EF4-FFF2-40B4-BE49-F238E27FC236}">
                <a16:creationId xmlns:a16="http://schemas.microsoft.com/office/drawing/2014/main" id="{89944406-9707-4212-88EB-EBAFE072A293}"/>
              </a:ext>
            </a:extLst>
          </p:cNvPr>
          <p:cNvSpPr/>
          <p:nvPr/>
        </p:nvSpPr>
        <p:spPr>
          <a:xfrm>
            <a:off x="6574973" y="2862976"/>
            <a:ext cx="2482388" cy="1744591"/>
          </a:xfrm>
          <a:prstGeom prst="roundRect">
            <a:avLst>
              <a:gd name="adj" fmla="val 3264"/>
            </a:avLst>
          </a:prstGeom>
          <a:noFill/>
          <a:ln w="19050">
            <a:solidFill>
              <a:srgbClr val="878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Скругленный прямоугольник 3">
            <a:extLst>
              <a:ext uri="{FF2B5EF4-FFF2-40B4-BE49-F238E27FC236}">
                <a16:creationId xmlns:a16="http://schemas.microsoft.com/office/drawing/2014/main" id="{0BC4063C-2D29-4BB0-A640-A08EC5A4EFAC}"/>
              </a:ext>
            </a:extLst>
          </p:cNvPr>
          <p:cNvSpPr/>
          <p:nvPr/>
        </p:nvSpPr>
        <p:spPr>
          <a:xfrm>
            <a:off x="9223831" y="2862975"/>
            <a:ext cx="2482388" cy="1744591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 w="19050">
            <a:solidFill>
              <a:srgbClr val="878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Скругленный прямоугольник 34">
            <a:extLst>
              <a:ext uri="{FF2B5EF4-FFF2-40B4-BE49-F238E27FC236}">
                <a16:creationId xmlns:a16="http://schemas.microsoft.com/office/drawing/2014/main" id="{F75D02B1-F099-4186-8AF3-AA572D80EF20}"/>
              </a:ext>
            </a:extLst>
          </p:cNvPr>
          <p:cNvSpPr/>
          <p:nvPr/>
        </p:nvSpPr>
        <p:spPr>
          <a:xfrm>
            <a:off x="1297414" y="4740147"/>
            <a:ext cx="2484000" cy="156960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solidFill>
              <a:srgbClr val="F18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Скругленный прямоугольник 34">
            <a:extLst>
              <a:ext uri="{FF2B5EF4-FFF2-40B4-BE49-F238E27FC236}">
                <a16:creationId xmlns:a16="http://schemas.microsoft.com/office/drawing/2014/main" id="{5316E54A-20AE-4BDD-961F-B04CB3EAE0CE}"/>
              </a:ext>
            </a:extLst>
          </p:cNvPr>
          <p:cNvSpPr/>
          <p:nvPr/>
        </p:nvSpPr>
        <p:spPr>
          <a:xfrm>
            <a:off x="3947885" y="4740146"/>
            <a:ext cx="2482388" cy="156960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solidFill>
              <a:srgbClr val="F18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Скругленный прямоугольник 34">
            <a:extLst>
              <a:ext uri="{FF2B5EF4-FFF2-40B4-BE49-F238E27FC236}">
                <a16:creationId xmlns:a16="http://schemas.microsoft.com/office/drawing/2014/main" id="{2985AEE8-CC80-42A0-9985-10A8F4DED376}"/>
              </a:ext>
            </a:extLst>
          </p:cNvPr>
          <p:cNvSpPr/>
          <p:nvPr/>
        </p:nvSpPr>
        <p:spPr>
          <a:xfrm>
            <a:off x="6596743" y="4740146"/>
            <a:ext cx="2482388" cy="156960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solidFill>
              <a:srgbClr val="F18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Скругленный прямоугольник 34">
            <a:extLst>
              <a:ext uri="{FF2B5EF4-FFF2-40B4-BE49-F238E27FC236}">
                <a16:creationId xmlns:a16="http://schemas.microsoft.com/office/drawing/2014/main" id="{DEC15E0B-CD44-4C9F-9349-4D2DBED03741}"/>
              </a:ext>
            </a:extLst>
          </p:cNvPr>
          <p:cNvSpPr/>
          <p:nvPr/>
        </p:nvSpPr>
        <p:spPr>
          <a:xfrm>
            <a:off x="9223831" y="4740145"/>
            <a:ext cx="2482388" cy="156960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solidFill>
              <a:srgbClr val="F18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A20955-2CE0-4C32-96E4-F3C6108C89C7}"/>
              </a:ext>
            </a:extLst>
          </p:cNvPr>
          <p:cNvSpPr txBox="1"/>
          <p:nvPr/>
        </p:nvSpPr>
        <p:spPr>
          <a:xfrm>
            <a:off x="1298220" y="2983454"/>
            <a:ext cx="24823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Montserrat Medium" panose="00000600000000000000" pitchFamily="2" charset="-52"/>
              </a:rPr>
              <a:t>Имплементация обучения в механики игры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Montserrat Medium" panose="00000600000000000000" pitchFamily="2" charset="-52"/>
              </a:rPr>
              <a:t>Достоверные и подробные справки</a:t>
            </a:r>
            <a:endParaRPr lang="ru-RU" sz="11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F0A638-D40C-4685-BB46-51183E61F4A5}"/>
              </a:ext>
            </a:extLst>
          </p:cNvPr>
          <p:cNvSpPr txBox="1"/>
          <p:nvPr/>
        </p:nvSpPr>
        <p:spPr>
          <a:xfrm>
            <a:off x="1373516" y="5109446"/>
            <a:ext cx="2248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 Medium" panose="00000600000000000000" pitchFamily="2" charset="-52"/>
              </a:rPr>
              <a:t>Работа/вид многих клеток показаны неправильно</a:t>
            </a:r>
            <a:endParaRPr lang="ru-RU" sz="12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A0E65E-5A34-4CF9-A11A-96D6ADAA6D83}"/>
              </a:ext>
            </a:extLst>
          </p:cNvPr>
          <p:cNvSpPr txBox="1"/>
          <p:nvPr/>
        </p:nvSpPr>
        <p:spPr>
          <a:xfrm>
            <a:off x="4055599" y="3073162"/>
            <a:ext cx="222342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 Medium" panose="00000600000000000000" pitchFamily="2" charset="-52"/>
              </a:rPr>
              <a:t>Визуальный сеттинг соответствует тематике иммунитета</a:t>
            </a:r>
            <a:endParaRPr lang="ru-RU" sz="17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25539D-F904-4015-B9AC-054CB3A1AB2F}"/>
              </a:ext>
            </a:extLst>
          </p:cNvPr>
          <p:cNvSpPr txBox="1"/>
          <p:nvPr/>
        </p:nvSpPr>
        <p:spPr>
          <a:xfrm>
            <a:off x="3981482" y="5181404"/>
            <a:ext cx="24270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 Medium" panose="00000600000000000000" pitchFamily="2" charset="-52"/>
                <a:cs typeface="Arial" panose="020B0604020202020204" pitchFamily="34" charset="0"/>
              </a:rPr>
              <a:t>Не объясняет работу иммунитета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5398DE-1F17-4BD1-A4D8-4126DCCE3689}"/>
              </a:ext>
            </a:extLst>
          </p:cNvPr>
          <p:cNvSpPr txBox="1"/>
          <p:nvPr/>
        </p:nvSpPr>
        <p:spPr>
          <a:xfrm>
            <a:off x="6824698" y="3141706"/>
            <a:ext cx="1982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 Medium" panose="00000600000000000000" pitchFamily="2" charset="-52"/>
              </a:rPr>
              <a:t>Правильно показаны роли всех клеток</a:t>
            </a:r>
            <a:endParaRPr lang="ru-RU" sz="16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13A56D-68A1-4A34-8067-383A8BBA11B7}"/>
              </a:ext>
            </a:extLst>
          </p:cNvPr>
          <p:cNvSpPr txBox="1"/>
          <p:nvPr/>
        </p:nvSpPr>
        <p:spPr>
          <a:xfrm>
            <a:off x="6661481" y="4822429"/>
            <a:ext cx="23587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500" dirty="0">
                <a:latin typeface="Montserrat Medium" panose="00000600000000000000" pitchFamily="2" charset="-52"/>
              </a:rPr>
              <a:t>Нет обучения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500" dirty="0">
                <a:latin typeface="Montserrat Medium" panose="00000600000000000000" pitchFamily="2" charset="-52"/>
                <a:cs typeface="Arial" panose="020B0604020202020204" pitchFamily="34" charset="0"/>
              </a:rPr>
              <a:t>Неверная репрезентация механизма работы иммунитета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5C865B-D56A-43B1-96C2-47239436BE2E}"/>
              </a:ext>
            </a:extLst>
          </p:cNvPr>
          <p:cNvSpPr txBox="1"/>
          <p:nvPr/>
        </p:nvSpPr>
        <p:spPr>
          <a:xfrm>
            <a:off x="9322474" y="2966316"/>
            <a:ext cx="228510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700" dirty="0">
                <a:latin typeface="Montserrat Medium" panose="00000600000000000000" pitchFamily="2" charset="-52"/>
              </a:rPr>
              <a:t>Реалистичная репрезентация иммунной системы;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700" dirty="0">
                <a:latin typeface="Montserrat Medium" panose="00000600000000000000" pitchFamily="2" charset="-52"/>
              </a:rPr>
              <a:t>Достоверные справки</a:t>
            </a:r>
            <a:endParaRPr lang="ru-RU" sz="17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6AFA4B8-AB43-4755-9C5C-0175E14D6907}"/>
              </a:ext>
            </a:extLst>
          </p:cNvPr>
          <p:cNvSpPr txBox="1"/>
          <p:nvPr/>
        </p:nvSpPr>
        <p:spPr>
          <a:xfrm>
            <a:off x="9427410" y="5073271"/>
            <a:ext cx="207522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 Medium" panose="00000600000000000000" pitchFamily="2" charset="-52"/>
              </a:rPr>
              <a:t>Неполная информация об иммунитете</a:t>
            </a:r>
            <a:endParaRPr lang="ru-RU" sz="17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639F15FA-55C6-4913-BC1A-403F08BE0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642" y="1908099"/>
            <a:ext cx="1080000" cy="1080000"/>
          </a:xfrm>
          <a:prstGeom prst="roundRect">
            <a:avLst/>
          </a:prstGeom>
          <a:noFill/>
          <a:ln w="19050">
            <a:solidFill>
              <a:srgbClr val="8784C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82147ACB-F4DF-4DEC-9516-FBC8D1BDC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 bwMode="auto">
          <a:xfrm>
            <a:off x="4638194" y="1908099"/>
            <a:ext cx="1080000" cy="1080000"/>
          </a:xfrm>
          <a:prstGeom prst="roundRect">
            <a:avLst/>
          </a:prstGeom>
          <a:noFill/>
          <a:ln w="19050">
            <a:solidFill>
              <a:srgbClr val="8784C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>
            <a:extLst>
              <a:ext uri="{FF2B5EF4-FFF2-40B4-BE49-F238E27FC236}">
                <a16:creationId xmlns:a16="http://schemas.microsoft.com/office/drawing/2014/main" id="{129198AA-887E-44B5-9384-9A99DCB24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" t="474" r="5713" b="912"/>
          <a:stretch/>
        </p:blipFill>
        <p:spPr bwMode="auto">
          <a:xfrm>
            <a:off x="7253234" y="1908099"/>
            <a:ext cx="1080000" cy="1080000"/>
          </a:xfrm>
          <a:prstGeom prst="roundRect">
            <a:avLst/>
          </a:prstGeom>
          <a:noFill/>
          <a:ln w="19050">
            <a:solidFill>
              <a:srgbClr val="8784C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AE0F2FC8-98D6-4CBF-82D3-FAB1E25AD3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024" y="1908099"/>
            <a:ext cx="1080000" cy="1080000"/>
          </a:xfrm>
          <a:prstGeom prst="rect">
            <a:avLst/>
          </a:prstGeom>
        </p:spPr>
      </p:pic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68CC832F-673C-4E6B-9F20-BAD61BC1D6EB}"/>
              </a:ext>
            </a:extLst>
          </p:cNvPr>
          <p:cNvSpPr/>
          <p:nvPr/>
        </p:nvSpPr>
        <p:spPr>
          <a:xfrm>
            <a:off x="1638039" y="1492163"/>
            <a:ext cx="1931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</a:rPr>
              <a:t>ImmuneQuest</a:t>
            </a:r>
            <a:endParaRPr lang="ru-RU" sz="105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C6F7A0CB-CACA-404C-B565-2239FFADB38B}"/>
              </a:ext>
            </a:extLst>
          </p:cNvPr>
          <p:cNvSpPr/>
          <p:nvPr/>
        </p:nvSpPr>
        <p:spPr>
          <a:xfrm>
            <a:off x="4322577" y="1215164"/>
            <a:ext cx="1653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  <a:cs typeface="Arial" panose="020B0604020202020204" pitchFamily="34" charset="0"/>
              </a:rPr>
              <a:t>Systematic 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  <a:cs typeface="Arial" panose="020B0604020202020204" pitchFamily="34" charset="0"/>
            </a:endParaRPr>
          </a:p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  <a:cs typeface="Arial" panose="020B0604020202020204" pitchFamily="34" charset="0"/>
              </a:rPr>
              <a:t>Immunit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E0D4A7-C142-4F9E-AE32-64F2C8F06E41}"/>
              </a:ext>
            </a:extLst>
          </p:cNvPr>
          <p:cNvSpPr txBox="1"/>
          <p:nvPr/>
        </p:nvSpPr>
        <p:spPr>
          <a:xfrm>
            <a:off x="7099472" y="1215164"/>
            <a:ext cx="135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</a:rPr>
              <a:t>Immune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</a:rPr>
              <a:t>Attack</a:t>
            </a:r>
            <a:endParaRPr lang="ru-RU" sz="11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68" name="Заголовок 1">
            <a:extLst>
              <a:ext uri="{FF2B5EF4-FFF2-40B4-BE49-F238E27FC236}">
                <a16:creationId xmlns:a16="http://schemas.microsoft.com/office/drawing/2014/main" id="{ACA3D29A-1C0A-4CFC-8414-01425F470694}"/>
              </a:ext>
            </a:extLst>
          </p:cNvPr>
          <p:cNvSpPr txBox="1">
            <a:spLocks/>
          </p:cNvSpPr>
          <p:nvPr/>
        </p:nvSpPr>
        <p:spPr>
          <a:xfrm>
            <a:off x="9577357" y="1371882"/>
            <a:ext cx="1877850" cy="4896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800000000000000" pitchFamily="2" charset="-52"/>
              </a:rPr>
              <a:t>ImmuneCraft</a:t>
            </a:r>
            <a:endParaRPr lang="ru-RU" sz="18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800000000000000" pitchFamily="2" charset="-52"/>
            </a:endParaRPr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F782CE84-9453-4FA5-84B1-28F0033DB2DB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75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675F4439-C0A1-4029-B12F-76CDC24AE0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5AFAA28-8DFE-41BD-8C2D-8A1F411FFA60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CEA7290A-0D6C-46F2-B81A-F1745225E48A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9F08086-C1B0-4916-94DC-3321AE43E903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192F844-D8BE-4F31-BA3D-959AD67C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5</a:t>
            </a:fld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D13F2D5-7E8B-40FF-82EF-217AAD9FAD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6662" y="3311766"/>
            <a:ext cx="913035" cy="91303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10ECCDB-E5D8-43EC-AA6B-F35453E85C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5332" y="5131449"/>
            <a:ext cx="665508" cy="6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1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383E20D-8094-4021-BE50-7579B1B130D3}"/>
              </a:ext>
            </a:extLst>
          </p:cNvPr>
          <p:cNvSpPr txBox="1"/>
          <p:nvPr/>
        </p:nvSpPr>
        <p:spPr>
          <a:xfrm>
            <a:off x="3823917" y="2583063"/>
            <a:ext cx="7364780" cy="169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Montserrat Medium" panose="00000600000000000000" pitchFamily="2" charset="-52"/>
              </a:rPr>
              <a:t>Создать </a:t>
            </a:r>
            <a:r>
              <a:rPr lang="ru-RU" sz="2400" dirty="0">
                <a:solidFill>
                  <a:srgbClr val="025E9C"/>
                </a:solidFill>
                <a:latin typeface="Montserrat Medium" panose="00000600000000000000" pitchFamily="2" charset="-52"/>
              </a:rPr>
              <a:t>игру</a:t>
            </a:r>
            <a:r>
              <a:rPr lang="ru-RU" sz="2400" dirty="0">
                <a:latin typeface="Montserrat Medium" panose="00000600000000000000" pitchFamily="2" charset="-52"/>
              </a:rPr>
              <a:t>, удовлетворяющую требованиям MVP, </a:t>
            </a:r>
            <a:r>
              <a:rPr lang="ru-RU" sz="2400" dirty="0">
                <a:solidFill>
                  <a:srgbClr val="025E9C"/>
                </a:solidFill>
                <a:latin typeface="Montserrat Medium" panose="00000600000000000000" pitchFamily="2" charset="-52"/>
              </a:rPr>
              <a:t>обучающую устройству человеческого иммунитета</a:t>
            </a:r>
            <a:endParaRPr lang="ru-RU" sz="5400" dirty="0">
              <a:solidFill>
                <a:srgbClr val="025E9C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783233FC-C6C8-4AA1-AEC4-01E50ACC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6</a:t>
            </a:fld>
            <a:endParaRPr lang="ru-RU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5CCE805B-5A64-4715-AD6D-566C99C89CE6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25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58565A71-88DF-4385-9ADE-FB859CC018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3E7313-DFD4-4CE6-8CCD-283D2F0DBBFA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FBE4261-07BD-4D8A-9FA6-C19759AF7559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71E5B7-6424-4602-A3CF-D6DC0C99C3F2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9" name="Скругленный прямоугольник 18">
            <a:extLst>
              <a:ext uri="{FF2B5EF4-FFF2-40B4-BE49-F238E27FC236}">
                <a16:creationId xmlns:a16="http://schemas.microsoft.com/office/drawing/2014/main" id="{8777FC51-862D-4CA4-8192-F57019B3617E}"/>
              </a:ext>
            </a:extLst>
          </p:cNvPr>
          <p:cNvSpPr/>
          <p:nvPr/>
        </p:nvSpPr>
        <p:spPr>
          <a:xfrm>
            <a:off x="558799" y="1085827"/>
            <a:ext cx="2670183" cy="5228609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94C696-04D4-4FA0-B1D6-C41730CF8ECF}"/>
              </a:ext>
            </a:extLst>
          </p:cNvPr>
          <p:cNvSpPr txBox="1"/>
          <p:nvPr/>
        </p:nvSpPr>
        <p:spPr>
          <a:xfrm>
            <a:off x="687391" y="3086977"/>
            <a:ext cx="241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004C8A"/>
                </a:solidFill>
                <a:latin typeface="Montserrat Black" panose="00000A00000000000000" pitchFamily="2" charset="-52"/>
              </a:rPr>
              <a:t>ЦЕЛЬ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00485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783233FC-C6C8-4AA1-AEC4-01E50ACC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7</a:t>
            </a:fld>
            <a:endParaRPr lang="ru-RU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5CCE805B-5A64-4715-AD6D-566C99C89CE6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25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58565A71-88DF-4385-9ADE-FB859CC018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3E7313-DFD4-4CE6-8CCD-283D2F0DBBFA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FBE4261-07BD-4D8A-9FA6-C19759AF7559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71E5B7-6424-4602-A3CF-D6DC0C99C3F2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9" name="Скругленный прямоугольник 18">
            <a:extLst>
              <a:ext uri="{FF2B5EF4-FFF2-40B4-BE49-F238E27FC236}">
                <a16:creationId xmlns:a16="http://schemas.microsoft.com/office/drawing/2014/main" id="{8777FC51-862D-4CA4-8192-F57019B3617E}"/>
              </a:ext>
            </a:extLst>
          </p:cNvPr>
          <p:cNvSpPr/>
          <p:nvPr/>
        </p:nvSpPr>
        <p:spPr>
          <a:xfrm>
            <a:off x="411683" y="-203201"/>
            <a:ext cx="5450262" cy="1966985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25E9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94C696-04D4-4FA0-B1D6-C41730CF8ECF}"/>
              </a:ext>
            </a:extLst>
          </p:cNvPr>
          <p:cNvSpPr txBox="1"/>
          <p:nvPr/>
        </p:nvSpPr>
        <p:spPr>
          <a:xfrm>
            <a:off x="560071" y="482841"/>
            <a:ext cx="241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025E9C"/>
                </a:solidFill>
                <a:latin typeface="Montserrat Black" panose="00000A00000000000000" pitchFamily="2" charset="-52"/>
              </a:rPr>
              <a:t>ЗАДАЧИ</a:t>
            </a:r>
          </a:p>
          <a:p>
            <a:r>
              <a:rPr lang="ru-RU" sz="3200" dirty="0">
                <a:solidFill>
                  <a:srgbClr val="025E9C"/>
                </a:solidFill>
                <a:latin typeface="Montserrat Black" panose="00000A00000000000000" pitchFamily="2" charset="-52"/>
              </a:rPr>
              <a:t>ПРОЕКТА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3B68F61-8EFF-480E-A7EF-73AB9C9D2A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4600" y="3158999"/>
            <a:ext cx="540000" cy="540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73A72C-DC4F-4C24-BFEB-8B98755C5EA4}"/>
              </a:ext>
            </a:extLst>
          </p:cNvPr>
          <p:cNvSpPr/>
          <p:nvPr/>
        </p:nvSpPr>
        <p:spPr>
          <a:xfrm>
            <a:off x="4165400" y="3105834"/>
            <a:ext cx="5624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ontserrat Medium" panose="00000600000000000000" pitchFamily="2" charset="-52"/>
              </a:rPr>
              <a:t>Определить стек используемых технологий и изучить выбранные технологии</a:t>
            </a:r>
            <a:endParaRPr lang="ru-RU" dirty="0">
              <a:latin typeface="Montserrat Medium" panose="00000600000000000000" pitchFamily="2" charset="-52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2AF5F6A-DF14-486F-97A1-9C5ACCFAD6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4600" y="3986952"/>
            <a:ext cx="540000" cy="540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6FB11E7-19B7-452C-B025-B88E17F4D074}"/>
              </a:ext>
            </a:extLst>
          </p:cNvPr>
          <p:cNvSpPr/>
          <p:nvPr/>
        </p:nvSpPr>
        <p:spPr>
          <a:xfrm>
            <a:off x="4154531" y="4072286"/>
            <a:ext cx="4886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ontserrat Medium" panose="00000600000000000000" pitchFamily="2" charset="-52"/>
              </a:rPr>
              <a:t>Разработать концепт геймплея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A565C95-3FDC-4718-A5BD-480F9543212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4600" y="5717269"/>
            <a:ext cx="540000" cy="540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D943BE-FB16-4210-868E-A35A37A0CA28}"/>
              </a:ext>
            </a:extLst>
          </p:cNvPr>
          <p:cNvSpPr/>
          <p:nvPr/>
        </p:nvSpPr>
        <p:spPr>
          <a:xfrm>
            <a:off x="4154531" y="5802603"/>
            <a:ext cx="25974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Montserrat Medium" panose="00000600000000000000" pitchFamily="2" charset="-52"/>
              </a:rPr>
              <a:t>Подготовить отчет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25ADC62-8DEA-4E76-99AD-AC410460B70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74600" y="2224474"/>
            <a:ext cx="540000" cy="540000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82ED2F8-A83B-4B54-A274-343A2180B7B7}"/>
              </a:ext>
            </a:extLst>
          </p:cNvPr>
          <p:cNvSpPr/>
          <p:nvPr/>
        </p:nvSpPr>
        <p:spPr>
          <a:xfrm>
            <a:off x="4154531" y="2171309"/>
            <a:ext cx="49553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Montserrat Medium" panose="00000600000000000000" pitchFamily="2" charset="-52"/>
              </a:rPr>
              <a:t>Изучить статьи про иммунитет, подготовить теоретическую справку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22245B8-FD17-43B0-91FB-43C5C609A68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74600" y="4883894"/>
            <a:ext cx="540000" cy="540000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7711B0F-C49A-406B-AB98-819545038226}"/>
              </a:ext>
            </a:extLst>
          </p:cNvPr>
          <p:cNvSpPr/>
          <p:nvPr/>
        </p:nvSpPr>
        <p:spPr>
          <a:xfrm>
            <a:off x="4141664" y="4761739"/>
            <a:ext cx="38801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ontserrat Medium" panose="00000600000000000000" pitchFamily="2" charset="-52"/>
              </a:rPr>
              <a:t>Реализовать первые уровни игры</a:t>
            </a:r>
          </a:p>
        </p:txBody>
      </p:sp>
    </p:spTree>
    <p:extLst>
      <p:ext uri="{BB962C8B-B14F-4D97-AF65-F5344CB8AC3E}">
        <p14:creationId xmlns:p14="http://schemas.microsoft.com/office/powerpoint/2010/main" val="3025162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8">
            <a:extLst>
              <a:ext uri="{FF2B5EF4-FFF2-40B4-BE49-F238E27FC236}">
                <a16:creationId xmlns:a16="http://schemas.microsoft.com/office/drawing/2014/main" id="{DD7E42AF-9A0B-4525-8040-74D4504801BE}"/>
              </a:ext>
            </a:extLst>
          </p:cNvPr>
          <p:cNvSpPr/>
          <p:nvPr/>
        </p:nvSpPr>
        <p:spPr>
          <a:xfrm>
            <a:off x="-188109" y="2768721"/>
            <a:ext cx="5450262" cy="1966985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8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FA6C74D-E658-4E87-98B8-6EF53E205270}"/>
              </a:ext>
            </a:extLst>
          </p:cNvPr>
          <p:cNvSpPr txBox="1"/>
          <p:nvPr/>
        </p:nvSpPr>
        <p:spPr>
          <a:xfrm>
            <a:off x="327082" y="3213604"/>
            <a:ext cx="4034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393457"/>
                </a:solidFill>
                <a:latin typeface="Montserrat Black" panose="00000A00000000000000" pitchFamily="2" charset="-52"/>
              </a:rPr>
              <a:t>ПРЕДЛАГАЕМОЕ РЕШЕНИЕ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0D85E4B-ABE9-4456-A465-673CCC1F0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37828"/>
            <a:ext cx="7148239" cy="342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7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8">
            <a:extLst>
              <a:ext uri="{FF2B5EF4-FFF2-40B4-BE49-F238E27FC236}">
                <a16:creationId xmlns:a16="http://schemas.microsoft.com/office/drawing/2014/main" id="{DD7E42AF-9A0B-4525-8040-74D4504801BE}"/>
              </a:ext>
            </a:extLst>
          </p:cNvPr>
          <p:cNvSpPr/>
          <p:nvPr/>
        </p:nvSpPr>
        <p:spPr>
          <a:xfrm>
            <a:off x="7159600" y="2768721"/>
            <a:ext cx="5450262" cy="1966985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2F2F2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9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FA6C74D-E658-4E87-98B8-6EF53E205270}"/>
              </a:ext>
            </a:extLst>
          </p:cNvPr>
          <p:cNvSpPr txBox="1"/>
          <p:nvPr/>
        </p:nvSpPr>
        <p:spPr>
          <a:xfrm>
            <a:off x="7545882" y="3213604"/>
            <a:ext cx="4034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393457"/>
                </a:solidFill>
                <a:latin typeface="Montserrat Black" panose="00000A00000000000000" pitchFamily="2" charset="-52"/>
              </a:rPr>
              <a:t>ПРЕДЛАГАЕМОЕ РЕШЕНИЕ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CA88B8-56FF-45AC-961E-D90930BFF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6320" y="2039397"/>
            <a:ext cx="7106073" cy="34272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149C8AA-7BB0-4382-8DE5-FE842B1697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32262" y="2284663"/>
            <a:ext cx="5217955" cy="29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8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/>
      </p:transition>
    </mc:Choice>
    <mc:Fallback xmlns="">
      <p:transition spd="slow">
        <p:push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4324</TotalTime>
  <Words>506</Words>
  <Application>Microsoft Office PowerPoint</Application>
  <PresentationFormat>Широкоэкранный</PresentationFormat>
  <Paragraphs>163</Paragraphs>
  <Slides>17</Slides>
  <Notes>15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Calibri Light</vt:lpstr>
      <vt:lpstr>Montserrat Medium</vt:lpstr>
      <vt:lpstr>Courier New</vt:lpstr>
      <vt:lpstr>Calibri</vt:lpstr>
      <vt:lpstr>Montserrat Black</vt:lpstr>
      <vt:lpstr>Montserrat</vt:lpstr>
      <vt:lpstr>Arial</vt:lpstr>
      <vt:lpstr>Тема Office</vt:lpstr>
      <vt:lpstr>ImmuneCraft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Алиса Миронова</dc:creator>
  <cp:lastModifiedBy>Cергей</cp:lastModifiedBy>
  <cp:revision>59</cp:revision>
  <dcterms:created xsi:type="dcterms:W3CDTF">2021-06-06T17:55:14Z</dcterms:created>
  <dcterms:modified xsi:type="dcterms:W3CDTF">2021-06-12T18:25:17Z</dcterms:modified>
</cp:coreProperties>
</file>